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Open Sans" charset="1" panose="020B0606030504020204"/>
      <p:regular r:id="rId14"/>
    </p:embeddedFont>
    <p:embeddedFont>
      <p:font typeface="Poppins Semi-Bold" charset="1" panose="00000700000000000000"/>
      <p:regular r:id="rId15"/>
    </p:embeddedFont>
    <p:embeddedFont>
      <p:font typeface="Poppins Medium" charset="1" panose="00000600000000000000"/>
      <p:regular r:id="rId16"/>
    </p:embeddedFont>
    <p:embeddedFont>
      <p:font typeface="Poppins" charset="1" panose="00000500000000000000"/>
      <p:regular r:id="rId17"/>
    </p:embeddedFont>
    <p:embeddedFont>
      <p:font typeface="Open Sans Bold" charset="1" panose="020B0806030504020204"/>
      <p:regular r:id="rId18"/>
    </p:embeddedFont>
    <p:embeddedFont>
      <p:font typeface="Open Sans Italics" charset="1" panose="020B0606030504020204"/>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63340"/>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684542" y="0"/>
            <a:ext cx="11001432" cy="9527240"/>
            <a:chOff x="0" y="0"/>
            <a:chExt cx="6350000" cy="5499100"/>
          </a:xfrm>
        </p:grpSpPr>
        <p:sp>
          <p:nvSpPr>
            <p:cNvPr name="Freeform 3" id="3"/>
            <p:cNvSpPr/>
            <p:nvPr/>
          </p:nvSpPr>
          <p:spPr>
            <a:xfrm flipH="false" flipV="false" rot="0">
              <a:off x="0" y="0"/>
              <a:ext cx="6350000" cy="5499100"/>
            </a:xfrm>
            <a:custGeom>
              <a:avLst/>
              <a:gdLst/>
              <a:ahLst/>
              <a:cxnLst/>
              <a:rect r="r" b="b" t="t" l="l"/>
              <a:pathLst>
                <a:path h="5499100" w="6350000">
                  <a:moveTo>
                    <a:pt x="3175000" y="0"/>
                  </a:moveTo>
                  <a:lnTo>
                    <a:pt x="0" y="0"/>
                  </a:lnTo>
                  <a:lnTo>
                    <a:pt x="1587500" y="2749550"/>
                  </a:lnTo>
                  <a:lnTo>
                    <a:pt x="3175000" y="5499100"/>
                  </a:lnTo>
                  <a:lnTo>
                    <a:pt x="4762500" y="2749550"/>
                  </a:lnTo>
                  <a:lnTo>
                    <a:pt x="6350000" y="0"/>
                  </a:lnTo>
                  <a:close/>
                </a:path>
              </a:pathLst>
            </a:custGeom>
            <a:blipFill>
              <a:blip r:embed="rId2"/>
              <a:stretch>
                <a:fillRect l="-33436" t="-26802" r="-31229" b="0"/>
              </a:stretch>
            </a:blipFill>
          </p:spPr>
        </p:sp>
      </p:grpSp>
      <p:grpSp>
        <p:nvGrpSpPr>
          <p:cNvPr name="Group 4" id="4"/>
          <p:cNvGrpSpPr/>
          <p:nvPr/>
        </p:nvGrpSpPr>
        <p:grpSpPr>
          <a:xfrm rot="-10800000">
            <a:off x="-578432" y="7991916"/>
            <a:ext cx="7781444" cy="1661422"/>
            <a:chOff x="0" y="0"/>
            <a:chExt cx="5584010" cy="1192246"/>
          </a:xfrm>
        </p:grpSpPr>
        <p:sp>
          <p:nvSpPr>
            <p:cNvPr name="Freeform 5" id="5"/>
            <p:cNvSpPr/>
            <p:nvPr/>
          </p:nvSpPr>
          <p:spPr>
            <a:xfrm flipH="false" flipV="false" rot="0">
              <a:off x="0" y="0"/>
              <a:ext cx="5584010" cy="1192246"/>
            </a:xfrm>
            <a:custGeom>
              <a:avLst/>
              <a:gdLst/>
              <a:ahLst/>
              <a:cxnLst/>
              <a:rect r="r" b="b" t="t" l="l"/>
              <a:pathLst>
                <a:path h="1192246" w="5584010">
                  <a:moveTo>
                    <a:pt x="5380810" y="0"/>
                  </a:moveTo>
                  <a:cubicBezTo>
                    <a:pt x="5493034" y="0"/>
                    <a:pt x="5584010" y="266893"/>
                    <a:pt x="5584010" y="596123"/>
                  </a:cubicBezTo>
                  <a:cubicBezTo>
                    <a:pt x="5584010" y="925353"/>
                    <a:pt x="5493034" y="1192246"/>
                    <a:pt x="5380810" y="1192246"/>
                  </a:cubicBezTo>
                  <a:lnTo>
                    <a:pt x="203200" y="1192246"/>
                  </a:lnTo>
                  <a:cubicBezTo>
                    <a:pt x="90976" y="1192246"/>
                    <a:pt x="0" y="925353"/>
                    <a:pt x="0" y="596123"/>
                  </a:cubicBezTo>
                  <a:cubicBezTo>
                    <a:pt x="0" y="266893"/>
                    <a:pt x="90976" y="0"/>
                    <a:pt x="203200" y="0"/>
                  </a:cubicBezTo>
                  <a:close/>
                </a:path>
              </a:pathLst>
            </a:custGeom>
            <a:solidFill>
              <a:srgbClr val="607F96"/>
            </a:solidFill>
          </p:spPr>
        </p:sp>
        <p:sp>
          <p:nvSpPr>
            <p:cNvPr name="TextBox 6" id="6"/>
            <p:cNvSpPr txBox="true"/>
            <p:nvPr/>
          </p:nvSpPr>
          <p:spPr>
            <a:xfrm>
              <a:off x="0" y="-38100"/>
              <a:ext cx="5584010" cy="1230346"/>
            </a:xfrm>
            <a:prstGeom prst="rect">
              <a:avLst/>
            </a:prstGeom>
          </p:spPr>
          <p:txBody>
            <a:bodyPr anchor="ctr" rtlCol="false" tIns="50800" lIns="50800" bIns="50800" rIns="50800"/>
            <a:lstStyle/>
            <a:p>
              <a:pPr algn="ctr">
                <a:lnSpc>
                  <a:spcPts val="2532"/>
                </a:lnSpc>
              </a:pPr>
            </a:p>
          </p:txBody>
        </p:sp>
      </p:grpSp>
      <p:sp>
        <p:nvSpPr>
          <p:cNvPr name="AutoShape 7" id="7"/>
          <p:cNvSpPr/>
          <p:nvPr/>
        </p:nvSpPr>
        <p:spPr>
          <a:xfrm rot="0">
            <a:off x="-50035" y="2381250"/>
            <a:ext cx="7721874" cy="0"/>
          </a:xfrm>
          <a:prstGeom prst="line">
            <a:avLst/>
          </a:prstGeom>
          <a:ln cap="flat" w="114300">
            <a:solidFill>
              <a:srgbClr val="607F96"/>
            </a:solidFill>
            <a:prstDash val="solid"/>
            <a:headEnd type="none" len="sm" w="sm"/>
            <a:tailEnd type="none" len="sm" w="sm"/>
          </a:ln>
        </p:spPr>
      </p:sp>
      <p:sp>
        <p:nvSpPr>
          <p:cNvPr name="AutoShape 8" id="8"/>
          <p:cNvSpPr/>
          <p:nvPr/>
        </p:nvSpPr>
        <p:spPr>
          <a:xfrm rot="3599999">
            <a:off x="5334896" y="6319805"/>
            <a:ext cx="9161844" cy="0"/>
          </a:xfrm>
          <a:prstGeom prst="line">
            <a:avLst/>
          </a:prstGeom>
          <a:ln cap="flat" w="114300">
            <a:solidFill>
              <a:srgbClr val="607F96"/>
            </a:solidFill>
            <a:prstDash val="solid"/>
            <a:headEnd type="none" len="sm" w="sm"/>
            <a:tailEnd type="none" len="sm" w="sm"/>
          </a:ln>
        </p:spPr>
      </p:sp>
      <p:sp>
        <p:nvSpPr>
          <p:cNvPr name="AutoShape 9" id="9"/>
          <p:cNvSpPr/>
          <p:nvPr/>
        </p:nvSpPr>
        <p:spPr>
          <a:xfrm rot="-3600000">
            <a:off x="9145548" y="4981107"/>
            <a:ext cx="12187444" cy="0"/>
          </a:xfrm>
          <a:prstGeom prst="line">
            <a:avLst/>
          </a:prstGeom>
          <a:ln cap="flat" w="114300">
            <a:solidFill>
              <a:srgbClr val="607F96"/>
            </a:solidFill>
            <a:prstDash val="solid"/>
            <a:headEnd type="none" len="sm" w="sm"/>
            <a:tailEnd type="none" len="sm" w="sm"/>
          </a:ln>
        </p:spPr>
      </p:sp>
      <p:grpSp>
        <p:nvGrpSpPr>
          <p:cNvPr name="Group 10" id="10"/>
          <p:cNvGrpSpPr/>
          <p:nvPr/>
        </p:nvGrpSpPr>
        <p:grpSpPr>
          <a:xfrm rot="0">
            <a:off x="16843076" y="9066745"/>
            <a:ext cx="1492549" cy="1305980"/>
            <a:chOff x="0" y="0"/>
            <a:chExt cx="812800" cy="711200"/>
          </a:xfrm>
        </p:grpSpPr>
        <p:sp>
          <p:nvSpPr>
            <p:cNvPr name="Freeform 11" id="11"/>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607F96"/>
            </a:solidFill>
          </p:spPr>
        </p:sp>
        <p:sp>
          <p:nvSpPr>
            <p:cNvPr name="TextBox 12" id="12"/>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13" id="13"/>
          <p:cNvGrpSpPr/>
          <p:nvPr/>
        </p:nvGrpSpPr>
        <p:grpSpPr>
          <a:xfrm rot="-10800000">
            <a:off x="16403894" y="8531519"/>
            <a:ext cx="1282080" cy="1121820"/>
            <a:chOff x="0" y="0"/>
            <a:chExt cx="812800" cy="711200"/>
          </a:xfrm>
        </p:grpSpPr>
        <p:sp>
          <p:nvSpPr>
            <p:cNvPr name="Freeform 14" id="14"/>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15" id="15"/>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16" id="16"/>
          <p:cNvGrpSpPr/>
          <p:nvPr/>
        </p:nvGrpSpPr>
        <p:grpSpPr>
          <a:xfrm rot="-10800000">
            <a:off x="14837833" y="9492529"/>
            <a:ext cx="1815934" cy="1588942"/>
            <a:chOff x="0" y="0"/>
            <a:chExt cx="812800" cy="711200"/>
          </a:xfrm>
        </p:grpSpPr>
        <p:sp>
          <p:nvSpPr>
            <p:cNvPr name="Freeform 17" id="17"/>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18" id="18"/>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19" id="19"/>
          <p:cNvGrpSpPr/>
          <p:nvPr/>
        </p:nvGrpSpPr>
        <p:grpSpPr>
          <a:xfrm rot="0">
            <a:off x="15497351" y="8296442"/>
            <a:ext cx="1099266" cy="961858"/>
            <a:chOff x="0" y="0"/>
            <a:chExt cx="812800" cy="711200"/>
          </a:xfrm>
        </p:grpSpPr>
        <p:sp>
          <p:nvSpPr>
            <p:cNvPr name="Freeform 20" id="20"/>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607F96"/>
            </a:solidFill>
          </p:spPr>
        </p:sp>
        <p:sp>
          <p:nvSpPr>
            <p:cNvPr name="TextBox 21" id="21"/>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22" id="22"/>
          <p:cNvGrpSpPr/>
          <p:nvPr/>
        </p:nvGrpSpPr>
        <p:grpSpPr>
          <a:xfrm rot="0">
            <a:off x="17039718" y="7371599"/>
            <a:ext cx="1099266" cy="961858"/>
            <a:chOff x="0" y="0"/>
            <a:chExt cx="812800" cy="711200"/>
          </a:xfrm>
        </p:grpSpPr>
        <p:sp>
          <p:nvSpPr>
            <p:cNvPr name="Freeform 23" id="23"/>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607F96"/>
            </a:solidFill>
          </p:spPr>
        </p:sp>
        <p:sp>
          <p:nvSpPr>
            <p:cNvPr name="TextBox 24" id="24"/>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25" id="25"/>
          <p:cNvGrpSpPr/>
          <p:nvPr/>
        </p:nvGrpSpPr>
        <p:grpSpPr>
          <a:xfrm rot="0">
            <a:off x="16403894" y="6788044"/>
            <a:ext cx="854275" cy="747491"/>
            <a:chOff x="0" y="0"/>
            <a:chExt cx="812800" cy="711200"/>
          </a:xfrm>
        </p:grpSpPr>
        <p:sp>
          <p:nvSpPr>
            <p:cNvPr name="Freeform 26" id="26"/>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27" id="27"/>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28" id="28"/>
          <p:cNvGrpSpPr/>
          <p:nvPr/>
        </p:nvGrpSpPr>
        <p:grpSpPr>
          <a:xfrm rot="0">
            <a:off x="6531088" y="9085795"/>
            <a:ext cx="854275" cy="747491"/>
            <a:chOff x="0" y="0"/>
            <a:chExt cx="812800" cy="711200"/>
          </a:xfrm>
        </p:grpSpPr>
        <p:sp>
          <p:nvSpPr>
            <p:cNvPr name="Freeform 29" id="29"/>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30" id="30"/>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31" id="31"/>
          <p:cNvGrpSpPr/>
          <p:nvPr/>
        </p:nvGrpSpPr>
        <p:grpSpPr>
          <a:xfrm rot="0">
            <a:off x="7290113" y="8490206"/>
            <a:ext cx="854275" cy="747491"/>
            <a:chOff x="0" y="0"/>
            <a:chExt cx="812800" cy="711200"/>
          </a:xfrm>
        </p:grpSpPr>
        <p:sp>
          <p:nvSpPr>
            <p:cNvPr name="Freeform 32" id="32"/>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33" id="33"/>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34" id="34"/>
          <p:cNvGrpSpPr/>
          <p:nvPr/>
        </p:nvGrpSpPr>
        <p:grpSpPr>
          <a:xfrm rot="-10800000">
            <a:off x="6605856" y="8306145"/>
            <a:ext cx="1099062" cy="961680"/>
            <a:chOff x="0" y="0"/>
            <a:chExt cx="812800" cy="711200"/>
          </a:xfrm>
        </p:grpSpPr>
        <p:sp>
          <p:nvSpPr>
            <p:cNvPr name="Freeform 35" id="35"/>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36" id="36"/>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37" id="37"/>
          <p:cNvGrpSpPr/>
          <p:nvPr/>
        </p:nvGrpSpPr>
        <p:grpSpPr>
          <a:xfrm rot="0">
            <a:off x="6792645" y="7662525"/>
            <a:ext cx="630235" cy="551456"/>
            <a:chOff x="0" y="0"/>
            <a:chExt cx="812800" cy="711200"/>
          </a:xfrm>
        </p:grpSpPr>
        <p:sp>
          <p:nvSpPr>
            <p:cNvPr name="Freeform 38" id="38"/>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39" id="39"/>
            <p:cNvSpPr txBox="true"/>
            <p:nvPr/>
          </p:nvSpPr>
          <p:spPr>
            <a:xfrm>
              <a:off x="127000" y="311150"/>
              <a:ext cx="558800" cy="349250"/>
            </a:xfrm>
            <a:prstGeom prst="rect">
              <a:avLst/>
            </a:prstGeom>
          </p:spPr>
          <p:txBody>
            <a:bodyPr anchor="ctr" rtlCol="false" tIns="50800" lIns="50800" bIns="50800" rIns="50800"/>
            <a:lstStyle/>
            <a:p>
              <a:pPr algn="ctr">
                <a:lnSpc>
                  <a:spcPts val="1540"/>
                </a:lnSpc>
              </a:pPr>
            </a:p>
          </p:txBody>
        </p:sp>
      </p:grpSp>
      <p:grpSp>
        <p:nvGrpSpPr>
          <p:cNvPr name="Group 40" id="40"/>
          <p:cNvGrpSpPr/>
          <p:nvPr/>
        </p:nvGrpSpPr>
        <p:grpSpPr>
          <a:xfrm rot="5400000">
            <a:off x="-1192950" y="4205969"/>
            <a:ext cx="2133430" cy="637694"/>
            <a:chOff x="0" y="0"/>
            <a:chExt cx="561891" cy="167952"/>
          </a:xfrm>
        </p:grpSpPr>
        <p:sp>
          <p:nvSpPr>
            <p:cNvPr name="Freeform 41" id="41"/>
            <p:cNvSpPr/>
            <p:nvPr/>
          </p:nvSpPr>
          <p:spPr>
            <a:xfrm flipH="false" flipV="false" rot="0">
              <a:off x="0" y="0"/>
              <a:ext cx="561891" cy="167952"/>
            </a:xfrm>
            <a:custGeom>
              <a:avLst/>
              <a:gdLst/>
              <a:ahLst/>
              <a:cxnLst/>
              <a:rect r="r" b="b" t="t" l="l"/>
              <a:pathLst>
                <a:path h="167952" w="561891">
                  <a:moveTo>
                    <a:pt x="0" y="0"/>
                  </a:moveTo>
                  <a:lnTo>
                    <a:pt x="561891" y="0"/>
                  </a:lnTo>
                  <a:lnTo>
                    <a:pt x="561891" y="167952"/>
                  </a:lnTo>
                  <a:lnTo>
                    <a:pt x="0" y="167952"/>
                  </a:lnTo>
                  <a:close/>
                </a:path>
              </a:pathLst>
            </a:custGeom>
            <a:solidFill>
              <a:srgbClr val="607F96"/>
            </a:solidFill>
          </p:spPr>
        </p:sp>
        <p:sp>
          <p:nvSpPr>
            <p:cNvPr name="TextBox 42" id="42"/>
            <p:cNvSpPr txBox="true"/>
            <p:nvPr/>
          </p:nvSpPr>
          <p:spPr>
            <a:xfrm>
              <a:off x="0" y="-38100"/>
              <a:ext cx="561891" cy="206052"/>
            </a:xfrm>
            <a:prstGeom prst="rect">
              <a:avLst/>
            </a:prstGeom>
          </p:spPr>
          <p:txBody>
            <a:bodyPr anchor="ctr" rtlCol="false" tIns="50800" lIns="50800" bIns="50800" rIns="50800"/>
            <a:lstStyle/>
            <a:p>
              <a:pPr algn="ctr">
                <a:lnSpc>
                  <a:spcPts val="2532"/>
                </a:lnSpc>
              </a:pPr>
            </a:p>
          </p:txBody>
        </p:sp>
      </p:grpSp>
      <p:grpSp>
        <p:nvGrpSpPr>
          <p:cNvPr name="Group 43" id="43"/>
          <p:cNvGrpSpPr/>
          <p:nvPr/>
        </p:nvGrpSpPr>
        <p:grpSpPr>
          <a:xfrm rot="5400000">
            <a:off x="-334905" y="6058108"/>
            <a:ext cx="417340" cy="637694"/>
            <a:chOff x="0" y="0"/>
            <a:chExt cx="109917" cy="167952"/>
          </a:xfrm>
        </p:grpSpPr>
        <p:sp>
          <p:nvSpPr>
            <p:cNvPr name="Freeform 44" id="44"/>
            <p:cNvSpPr/>
            <p:nvPr/>
          </p:nvSpPr>
          <p:spPr>
            <a:xfrm flipH="false" flipV="false" rot="0">
              <a:off x="0" y="0"/>
              <a:ext cx="109917" cy="167952"/>
            </a:xfrm>
            <a:custGeom>
              <a:avLst/>
              <a:gdLst/>
              <a:ahLst/>
              <a:cxnLst/>
              <a:rect r="r" b="b" t="t" l="l"/>
              <a:pathLst>
                <a:path h="167952" w="109917">
                  <a:moveTo>
                    <a:pt x="0" y="0"/>
                  </a:moveTo>
                  <a:lnTo>
                    <a:pt x="109917" y="0"/>
                  </a:lnTo>
                  <a:lnTo>
                    <a:pt x="109917" y="167952"/>
                  </a:lnTo>
                  <a:lnTo>
                    <a:pt x="0" y="167952"/>
                  </a:lnTo>
                  <a:close/>
                </a:path>
              </a:pathLst>
            </a:custGeom>
            <a:solidFill>
              <a:srgbClr val="607F96"/>
            </a:solidFill>
          </p:spPr>
        </p:sp>
        <p:sp>
          <p:nvSpPr>
            <p:cNvPr name="TextBox 45" id="45"/>
            <p:cNvSpPr txBox="true"/>
            <p:nvPr/>
          </p:nvSpPr>
          <p:spPr>
            <a:xfrm>
              <a:off x="0" y="-38100"/>
              <a:ext cx="109917" cy="206052"/>
            </a:xfrm>
            <a:prstGeom prst="rect">
              <a:avLst/>
            </a:prstGeom>
          </p:spPr>
          <p:txBody>
            <a:bodyPr anchor="ctr" rtlCol="false" tIns="50800" lIns="50800" bIns="50800" rIns="50800"/>
            <a:lstStyle/>
            <a:p>
              <a:pPr algn="ctr">
                <a:lnSpc>
                  <a:spcPts val="2532"/>
                </a:lnSpc>
              </a:pPr>
            </a:p>
          </p:txBody>
        </p:sp>
      </p:grpSp>
      <p:sp>
        <p:nvSpPr>
          <p:cNvPr name="Freeform 46" id="46"/>
          <p:cNvSpPr/>
          <p:nvPr/>
        </p:nvSpPr>
        <p:spPr>
          <a:xfrm flipH="false" flipV="false" rot="0">
            <a:off x="1028700" y="474616"/>
            <a:ext cx="3302341" cy="1108168"/>
          </a:xfrm>
          <a:custGeom>
            <a:avLst/>
            <a:gdLst/>
            <a:ahLst/>
            <a:cxnLst/>
            <a:rect r="r" b="b" t="t" l="l"/>
            <a:pathLst>
              <a:path h="1108168" w="3302341">
                <a:moveTo>
                  <a:pt x="0" y="0"/>
                </a:moveTo>
                <a:lnTo>
                  <a:pt x="3302341" y="0"/>
                </a:lnTo>
                <a:lnTo>
                  <a:pt x="3302341" y="1108168"/>
                </a:lnTo>
                <a:lnTo>
                  <a:pt x="0" y="1108168"/>
                </a:lnTo>
                <a:lnTo>
                  <a:pt x="0" y="0"/>
                </a:lnTo>
                <a:close/>
              </a:path>
            </a:pathLst>
          </a:custGeom>
          <a:blipFill>
            <a:blip r:embed="rId3"/>
            <a:stretch>
              <a:fillRect l="0" t="0" r="0" b="0"/>
            </a:stretch>
          </a:blipFill>
        </p:spPr>
      </p:sp>
      <p:sp>
        <p:nvSpPr>
          <p:cNvPr name="TextBox 47" id="47"/>
          <p:cNvSpPr txBox="true"/>
          <p:nvPr/>
        </p:nvSpPr>
        <p:spPr>
          <a:xfrm rot="0">
            <a:off x="1028700" y="8262240"/>
            <a:ext cx="5214193" cy="1661796"/>
          </a:xfrm>
          <a:prstGeom prst="rect">
            <a:avLst/>
          </a:prstGeom>
        </p:spPr>
        <p:txBody>
          <a:bodyPr anchor="t" rtlCol="false" tIns="0" lIns="0" bIns="0" rIns="0">
            <a:spAutoFit/>
          </a:bodyPr>
          <a:lstStyle/>
          <a:p>
            <a:pPr algn="l">
              <a:lnSpc>
                <a:spcPts val="4479"/>
              </a:lnSpc>
            </a:pPr>
            <a:r>
              <a:rPr lang="en-US" sz="3199">
                <a:solidFill>
                  <a:srgbClr val="FFFFFF"/>
                </a:solidFill>
                <a:latin typeface="Open Sans"/>
                <a:ea typeface="Open Sans"/>
                <a:cs typeface="Open Sans"/>
                <a:sym typeface="Open Sans"/>
              </a:rPr>
              <a:t>Empowering Businesses Through Expert Consulting</a:t>
            </a:r>
          </a:p>
          <a:p>
            <a:pPr algn="l">
              <a:lnSpc>
                <a:spcPts val="4479"/>
              </a:lnSpc>
            </a:pPr>
          </a:p>
        </p:txBody>
      </p:sp>
      <p:sp>
        <p:nvSpPr>
          <p:cNvPr name="TextBox 48" id="48"/>
          <p:cNvSpPr txBox="true"/>
          <p:nvPr/>
        </p:nvSpPr>
        <p:spPr>
          <a:xfrm rot="0">
            <a:off x="1028700" y="4220458"/>
            <a:ext cx="6977275" cy="1454144"/>
          </a:xfrm>
          <a:prstGeom prst="rect">
            <a:avLst/>
          </a:prstGeom>
        </p:spPr>
        <p:txBody>
          <a:bodyPr anchor="t" rtlCol="false" tIns="0" lIns="0" bIns="0" rIns="0">
            <a:spAutoFit/>
          </a:bodyPr>
          <a:lstStyle/>
          <a:p>
            <a:pPr algn="l">
              <a:lnSpc>
                <a:spcPts val="11200"/>
              </a:lnSpc>
            </a:pPr>
            <a:r>
              <a:rPr lang="en-US" b="true" sz="8000">
                <a:solidFill>
                  <a:srgbClr val="93CAFF"/>
                </a:solidFill>
                <a:latin typeface="Poppins Semi-Bold"/>
                <a:ea typeface="Poppins Semi-Bold"/>
                <a:cs typeface="Poppins Semi-Bold"/>
                <a:sym typeface="Poppins Semi-Bold"/>
              </a:rPr>
              <a:t>PROFILE</a:t>
            </a:r>
          </a:p>
        </p:txBody>
      </p:sp>
      <p:sp>
        <p:nvSpPr>
          <p:cNvPr name="TextBox 49" id="49"/>
          <p:cNvSpPr txBox="true"/>
          <p:nvPr/>
        </p:nvSpPr>
        <p:spPr>
          <a:xfrm rot="0">
            <a:off x="1028700" y="2933700"/>
            <a:ext cx="8115300" cy="1619138"/>
          </a:xfrm>
          <a:prstGeom prst="rect">
            <a:avLst/>
          </a:prstGeom>
        </p:spPr>
        <p:txBody>
          <a:bodyPr anchor="t" rtlCol="false" tIns="0" lIns="0" bIns="0" rIns="0">
            <a:spAutoFit/>
          </a:bodyPr>
          <a:lstStyle/>
          <a:p>
            <a:pPr algn="l">
              <a:lnSpc>
                <a:spcPts val="12599"/>
              </a:lnSpc>
            </a:pPr>
            <a:r>
              <a:rPr lang="en-US" b="true" sz="9000">
                <a:solidFill>
                  <a:srgbClr val="93CAFF"/>
                </a:solidFill>
                <a:latin typeface="Poppins Medium"/>
                <a:ea typeface="Poppins Medium"/>
                <a:cs typeface="Poppins Medium"/>
                <a:sym typeface="Poppins Medium"/>
              </a:rPr>
              <a:t>COMPANY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63340"/>
        </a:solidFill>
      </p:bgPr>
    </p:bg>
    <p:spTree>
      <p:nvGrpSpPr>
        <p:cNvPr id="1" name=""/>
        <p:cNvGrpSpPr/>
        <p:nvPr/>
      </p:nvGrpSpPr>
      <p:grpSpPr>
        <a:xfrm>
          <a:off x="0" y="0"/>
          <a:ext cx="0" cy="0"/>
          <a:chOff x="0" y="0"/>
          <a:chExt cx="0" cy="0"/>
        </a:xfrm>
      </p:grpSpPr>
      <p:grpSp>
        <p:nvGrpSpPr>
          <p:cNvPr name="Group 2" id="2"/>
          <p:cNvGrpSpPr/>
          <p:nvPr/>
        </p:nvGrpSpPr>
        <p:grpSpPr>
          <a:xfrm rot="0">
            <a:off x="9963379" y="714375"/>
            <a:ext cx="6826334" cy="682633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07F96"/>
            </a:solidFill>
          </p:spPr>
        </p:sp>
        <p:sp>
          <p:nvSpPr>
            <p:cNvPr name="TextBox 4" id="4"/>
            <p:cNvSpPr txBox="true"/>
            <p:nvPr/>
          </p:nvSpPr>
          <p:spPr>
            <a:xfrm>
              <a:off x="76200" y="47625"/>
              <a:ext cx="660400" cy="688975"/>
            </a:xfrm>
            <a:prstGeom prst="rect">
              <a:avLst/>
            </a:prstGeom>
          </p:spPr>
          <p:txBody>
            <a:bodyPr anchor="ctr" rtlCol="false" tIns="50800" lIns="50800" bIns="50800" rIns="50800"/>
            <a:lstStyle/>
            <a:p>
              <a:pPr algn="ctr">
                <a:lnSpc>
                  <a:spcPts val="2520"/>
                </a:lnSpc>
              </a:pPr>
            </a:p>
          </p:txBody>
        </p:sp>
      </p:grpSp>
      <p:sp>
        <p:nvSpPr>
          <p:cNvPr name="AutoShape 5" id="5"/>
          <p:cNvSpPr/>
          <p:nvPr/>
        </p:nvSpPr>
        <p:spPr>
          <a:xfrm>
            <a:off x="1028700" y="5086350"/>
            <a:ext cx="5683791" cy="0"/>
          </a:xfrm>
          <a:prstGeom prst="line">
            <a:avLst/>
          </a:prstGeom>
          <a:ln cap="rnd" w="114300">
            <a:solidFill>
              <a:srgbClr val="607F96"/>
            </a:solidFill>
            <a:prstDash val="solid"/>
            <a:headEnd type="none" len="sm" w="sm"/>
            <a:tailEnd type="none" len="sm" w="sm"/>
          </a:ln>
        </p:spPr>
      </p:sp>
      <p:grpSp>
        <p:nvGrpSpPr>
          <p:cNvPr name="Group 6" id="6"/>
          <p:cNvGrpSpPr>
            <a:grpSpLocks noChangeAspect="true"/>
          </p:cNvGrpSpPr>
          <p:nvPr/>
        </p:nvGrpSpPr>
        <p:grpSpPr>
          <a:xfrm rot="0">
            <a:off x="9872078" y="541907"/>
            <a:ext cx="7255922" cy="7255893"/>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6666" t="0" r="-16666" b="0"/>
              </a:stretch>
            </a:blipFill>
          </p:spPr>
        </p:sp>
      </p:grpSp>
      <p:sp>
        <p:nvSpPr>
          <p:cNvPr name="AutoShape 8" id="8"/>
          <p:cNvSpPr/>
          <p:nvPr/>
        </p:nvSpPr>
        <p:spPr>
          <a:xfrm rot="0">
            <a:off x="1028700" y="4205498"/>
            <a:ext cx="7115153" cy="0"/>
          </a:xfrm>
          <a:prstGeom prst="line">
            <a:avLst/>
          </a:prstGeom>
          <a:ln cap="rnd" w="114300">
            <a:solidFill>
              <a:srgbClr val="607F96"/>
            </a:solidFill>
            <a:prstDash val="solid"/>
            <a:headEnd type="none" len="sm" w="sm"/>
            <a:tailEnd type="none" len="sm" w="sm"/>
          </a:ln>
        </p:spPr>
      </p:sp>
      <p:grpSp>
        <p:nvGrpSpPr>
          <p:cNvPr name="Group 9" id="9"/>
          <p:cNvGrpSpPr/>
          <p:nvPr/>
        </p:nvGrpSpPr>
        <p:grpSpPr>
          <a:xfrm rot="0">
            <a:off x="14995592" y="5367179"/>
            <a:ext cx="565998" cy="495248"/>
            <a:chOff x="0" y="0"/>
            <a:chExt cx="812800" cy="711200"/>
          </a:xfrm>
        </p:grpSpPr>
        <p:sp>
          <p:nvSpPr>
            <p:cNvPr name="Freeform 10" id="10"/>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11" id="11"/>
            <p:cNvSpPr txBox="true"/>
            <p:nvPr/>
          </p:nvSpPr>
          <p:spPr>
            <a:xfrm>
              <a:off x="127000" y="311150"/>
              <a:ext cx="558800" cy="349250"/>
            </a:xfrm>
            <a:prstGeom prst="rect">
              <a:avLst/>
            </a:prstGeom>
          </p:spPr>
          <p:txBody>
            <a:bodyPr anchor="ctr" rtlCol="false" tIns="50800" lIns="50800" bIns="50800" rIns="50800"/>
            <a:lstStyle/>
            <a:p>
              <a:pPr algn="ctr">
                <a:lnSpc>
                  <a:spcPts val="1120"/>
                </a:lnSpc>
              </a:pPr>
            </a:p>
          </p:txBody>
        </p:sp>
      </p:grpSp>
      <p:grpSp>
        <p:nvGrpSpPr>
          <p:cNvPr name="Group 12" id="12"/>
          <p:cNvGrpSpPr/>
          <p:nvPr/>
        </p:nvGrpSpPr>
        <p:grpSpPr>
          <a:xfrm rot="-10800000">
            <a:off x="15755867" y="6546850"/>
            <a:ext cx="1282080" cy="1121820"/>
            <a:chOff x="0" y="0"/>
            <a:chExt cx="812800" cy="711200"/>
          </a:xfrm>
        </p:grpSpPr>
        <p:sp>
          <p:nvSpPr>
            <p:cNvPr name="Freeform 13" id="13"/>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14" id="14"/>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15" id="15"/>
          <p:cNvGrpSpPr/>
          <p:nvPr/>
        </p:nvGrpSpPr>
        <p:grpSpPr>
          <a:xfrm rot="-10800000">
            <a:off x="15488940" y="8258342"/>
            <a:ext cx="1815934" cy="1588942"/>
            <a:chOff x="0" y="0"/>
            <a:chExt cx="812800" cy="711200"/>
          </a:xfrm>
        </p:grpSpPr>
        <p:sp>
          <p:nvSpPr>
            <p:cNvPr name="Freeform 16" id="16"/>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607F96"/>
            </a:solidFill>
          </p:spPr>
        </p:sp>
        <p:sp>
          <p:nvSpPr>
            <p:cNvPr name="TextBox 17" id="17"/>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18" id="18"/>
          <p:cNvGrpSpPr/>
          <p:nvPr/>
        </p:nvGrpSpPr>
        <p:grpSpPr>
          <a:xfrm rot="0">
            <a:off x="14558589" y="7983538"/>
            <a:ext cx="1099266" cy="961858"/>
            <a:chOff x="0" y="0"/>
            <a:chExt cx="812800" cy="711200"/>
          </a:xfrm>
        </p:grpSpPr>
        <p:sp>
          <p:nvSpPr>
            <p:cNvPr name="Freeform 19" id="19"/>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20" id="20"/>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21" id="21"/>
          <p:cNvGrpSpPr/>
          <p:nvPr/>
        </p:nvGrpSpPr>
        <p:grpSpPr>
          <a:xfrm rot="0">
            <a:off x="15297641" y="7059780"/>
            <a:ext cx="1099266" cy="961858"/>
            <a:chOff x="0" y="0"/>
            <a:chExt cx="812800" cy="711200"/>
          </a:xfrm>
        </p:grpSpPr>
        <p:sp>
          <p:nvSpPr>
            <p:cNvPr name="Freeform 22" id="22"/>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607F96"/>
            </a:solidFill>
          </p:spPr>
        </p:sp>
        <p:sp>
          <p:nvSpPr>
            <p:cNvPr name="TextBox 23" id="23"/>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24" id="24"/>
          <p:cNvGrpSpPr/>
          <p:nvPr/>
        </p:nvGrpSpPr>
        <p:grpSpPr>
          <a:xfrm rot="0">
            <a:off x="15495007" y="5633827"/>
            <a:ext cx="854275" cy="747491"/>
            <a:chOff x="0" y="0"/>
            <a:chExt cx="812800" cy="711200"/>
          </a:xfrm>
        </p:grpSpPr>
        <p:sp>
          <p:nvSpPr>
            <p:cNvPr name="Freeform 25" id="25"/>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607F96"/>
            </a:solidFill>
          </p:spPr>
        </p:sp>
        <p:sp>
          <p:nvSpPr>
            <p:cNvPr name="TextBox 26" id="26"/>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sp>
        <p:nvSpPr>
          <p:cNvPr name="Freeform 27" id="27"/>
          <p:cNvSpPr/>
          <p:nvPr/>
        </p:nvSpPr>
        <p:spPr>
          <a:xfrm flipH="false" flipV="false" rot="0">
            <a:off x="11009735" y="8704216"/>
            <a:ext cx="3302341" cy="1108168"/>
          </a:xfrm>
          <a:custGeom>
            <a:avLst/>
            <a:gdLst/>
            <a:ahLst/>
            <a:cxnLst/>
            <a:rect r="r" b="b" t="t" l="l"/>
            <a:pathLst>
              <a:path h="1108168" w="3302341">
                <a:moveTo>
                  <a:pt x="0" y="0"/>
                </a:moveTo>
                <a:lnTo>
                  <a:pt x="3302341" y="0"/>
                </a:lnTo>
                <a:lnTo>
                  <a:pt x="3302341" y="1108168"/>
                </a:lnTo>
                <a:lnTo>
                  <a:pt x="0" y="1108168"/>
                </a:lnTo>
                <a:lnTo>
                  <a:pt x="0" y="0"/>
                </a:lnTo>
                <a:close/>
              </a:path>
            </a:pathLst>
          </a:custGeom>
          <a:blipFill>
            <a:blip r:embed="rId3"/>
            <a:stretch>
              <a:fillRect l="0" t="0" r="0" b="0"/>
            </a:stretch>
          </a:blipFill>
        </p:spPr>
      </p:sp>
      <p:sp>
        <p:nvSpPr>
          <p:cNvPr name="TextBox 28" id="28"/>
          <p:cNvSpPr txBox="true"/>
          <p:nvPr/>
        </p:nvSpPr>
        <p:spPr>
          <a:xfrm rot="0">
            <a:off x="1028700" y="2201158"/>
            <a:ext cx="6977275" cy="1454144"/>
          </a:xfrm>
          <a:prstGeom prst="rect">
            <a:avLst/>
          </a:prstGeom>
        </p:spPr>
        <p:txBody>
          <a:bodyPr anchor="t" rtlCol="false" tIns="0" lIns="0" bIns="0" rIns="0">
            <a:spAutoFit/>
          </a:bodyPr>
          <a:lstStyle/>
          <a:p>
            <a:pPr algn="l">
              <a:lnSpc>
                <a:spcPts val="11200"/>
              </a:lnSpc>
            </a:pPr>
            <a:r>
              <a:rPr lang="en-US" b="true" sz="8000">
                <a:solidFill>
                  <a:srgbClr val="FFFFFF"/>
                </a:solidFill>
                <a:latin typeface="Poppins Medium"/>
                <a:ea typeface="Poppins Medium"/>
                <a:cs typeface="Poppins Medium"/>
                <a:sym typeface="Poppins Medium"/>
              </a:rPr>
              <a:t>COMPANY</a:t>
            </a:r>
          </a:p>
        </p:txBody>
      </p:sp>
      <p:sp>
        <p:nvSpPr>
          <p:cNvPr name="TextBox 29" id="29"/>
          <p:cNvSpPr txBox="true"/>
          <p:nvPr/>
        </p:nvSpPr>
        <p:spPr>
          <a:xfrm rot="0">
            <a:off x="1028700" y="781050"/>
            <a:ext cx="6977275" cy="1619250"/>
          </a:xfrm>
          <a:prstGeom prst="rect">
            <a:avLst/>
          </a:prstGeom>
        </p:spPr>
        <p:txBody>
          <a:bodyPr anchor="t" rtlCol="false" tIns="0" lIns="0" bIns="0" rIns="0">
            <a:spAutoFit/>
          </a:bodyPr>
          <a:lstStyle/>
          <a:p>
            <a:pPr algn="l">
              <a:lnSpc>
                <a:spcPts val="12599"/>
              </a:lnSpc>
            </a:pPr>
            <a:r>
              <a:rPr lang="en-US" b="true" sz="9000">
                <a:solidFill>
                  <a:srgbClr val="93CAFF"/>
                </a:solidFill>
                <a:latin typeface="Poppins Medium"/>
                <a:ea typeface="Poppins Medium"/>
                <a:cs typeface="Poppins Medium"/>
                <a:sym typeface="Poppins Medium"/>
              </a:rPr>
              <a:t>ABOUT OUR</a:t>
            </a:r>
          </a:p>
        </p:txBody>
      </p:sp>
      <p:sp>
        <p:nvSpPr>
          <p:cNvPr name="TextBox 30" id="30"/>
          <p:cNvSpPr txBox="true"/>
          <p:nvPr/>
        </p:nvSpPr>
        <p:spPr>
          <a:xfrm rot="0">
            <a:off x="1028700" y="5543901"/>
            <a:ext cx="8999960" cy="4460173"/>
          </a:xfrm>
          <a:prstGeom prst="rect">
            <a:avLst/>
          </a:prstGeom>
        </p:spPr>
        <p:txBody>
          <a:bodyPr anchor="t" rtlCol="false" tIns="0" lIns="0" bIns="0" rIns="0">
            <a:spAutoFit/>
          </a:bodyPr>
          <a:lstStyle/>
          <a:p>
            <a:pPr algn="l">
              <a:lnSpc>
                <a:spcPts val="3538"/>
              </a:lnSpc>
            </a:pPr>
            <a:r>
              <a:rPr lang="en-US" sz="2527">
                <a:solidFill>
                  <a:srgbClr val="FFFFFF"/>
                </a:solidFill>
                <a:latin typeface="Open Sans"/>
                <a:ea typeface="Open Sans"/>
                <a:cs typeface="Open Sans"/>
                <a:sym typeface="Open Sans"/>
              </a:rPr>
              <a:t>Skytech Consulting is a key division under SKYTECH LLC, delivering specialized consulting services across multiple sectors, including Information Technology, Construction, International Trading, Healthcare, and Financial Services. With over ten years of industry experience, we bring strategic expertise and hands-on knowledge to every project. Our mission is to provide dependable, innovative solutions tailored to each client’s unique business challenges.</a:t>
            </a:r>
          </a:p>
          <a:p>
            <a:pPr algn="l">
              <a:lnSpc>
                <a:spcPts val="3538"/>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63340"/>
        </a:solidFill>
      </p:bgPr>
    </p:bg>
    <p:spTree>
      <p:nvGrpSpPr>
        <p:cNvPr id="1" name=""/>
        <p:cNvGrpSpPr/>
        <p:nvPr/>
      </p:nvGrpSpPr>
      <p:grpSpPr>
        <a:xfrm>
          <a:off x="0" y="0"/>
          <a:ext cx="0" cy="0"/>
          <a:chOff x="0" y="0"/>
          <a:chExt cx="0" cy="0"/>
        </a:xfrm>
      </p:grpSpPr>
      <p:grpSp>
        <p:nvGrpSpPr>
          <p:cNvPr name="Group 2" id="2"/>
          <p:cNvGrpSpPr/>
          <p:nvPr/>
        </p:nvGrpSpPr>
        <p:grpSpPr>
          <a:xfrm rot="0">
            <a:off x="11248643" y="714375"/>
            <a:ext cx="5541069" cy="5541069"/>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07F96"/>
            </a:solidFill>
          </p:spPr>
        </p:sp>
        <p:sp>
          <p:nvSpPr>
            <p:cNvPr name="TextBox 4" id="4"/>
            <p:cNvSpPr txBox="true"/>
            <p:nvPr/>
          </p:nvSpPr>
          <p:spPr>
            <a:xfrm>
              <a:off x="76200" y="47625"/>
              <a:ext cx="660400" cy="688975"/>
            </a:xfrm>
            <a:prstGeom prst="rect">
              <a:avLst/>
            </a:prstGeom>
          </p:spPr>
          <p:txBody>
            <a:bodyPr anchor="ctr" rtlCol="false" tIns="50800" lIns="50800" bIns="50800" rIns="50800"/>
            <a:lstStyle/>
            <a:p>
              <a:pPr algn="ctr">
                <a:lnSpc>
                  <a:spcPts val="2520"/>
                </a:lnSpc>
              </a:pPr>
            </a:p>
          </p:txBody>
        </p:sp>
      </p:grpSp>
      <p:sp>
        <p:nvSpPr>
          <p:cNvPr name="AutoShape 5" id="5"/>
          <p:cNvSpPr/>
          <p:nvPr/>
        </p:nvSpPr>
        <p:spPr>
          <a:xfrm>
            <a:off x="1028700" y="5086350"/>
            <a:ext cx="5683791" cy="0"/>
          </a:xfrm>
          <a:prstGeom prst="line">
            <a:avLst/>
          </a:prstGeom>
          <a:ln cap="rnd" w="114300">
            <a:solidFill>
              <a:srgbClr val="607F96"/>
            </a:solidFill>
            <a:prstDash val="solid"/>
            <a:headEnd type="none" len="sm" w="sm"/>
            <a:tailEnd type="none" len="sm" w="sm"/>
          </a:ln>
        </p:spPr>
      </p:sp>
      <p:grpSp>
        <p:nvGrpSpPr>
          <p:cNvPr name="Group 6" id="6"/>
          <p:cNvGrpSpPr>
            <a:grpSpLocks noChangeAspect="true"/>
          </p:cNvGrpSpPr>
          <p:nvPr/>
        </p:nvGrpSpPr>
        <p:grpSpPr>
          <a:xfrm rot="0">
            <a:off x="11248643" y="714375"/>
            <a:ext cx="5666966" cy="5666943"/>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6666" t="0" r="-16666" b="0"/>
              </a:stretch>
            </a:blipFill>
          </p:spPr>
        </p:sp>
      </p:grpSp>
      <p:sp>
        <p:nvSpPr>
          <p:cNvPr name="AutoShape 8" id="8"/>
          <p:cNvSpPr/>
          <p:nvPr/>
        </p:nvSpPr>
        <p:spPr>
          <a:xfrm rot="0">
            <a:off x="1028700" y="4205498"/>
            <a:ext cx="7115153" cy="0"/>
          </a:xfrm>
          <a:prstGeom prst="line">
            <a:avLst/>
          </a:prstGeom>
          <a:ln cap="rnd" w="114300">
            <a:solidFill>
              <a:srgbClr val="607F96"/>
            </a:solidFill>
            <a:prstDash val="solid"/>
            <a:headEnd type="none" len="sm" w="sm"/>
            <a:tailEnd type="none" len="sm" w="sm"/>
          </a:ln>
        </p:spPr>
      </p:sp>
      <p:grpSp>
        <p:nvGrpSpPr>
          <p:cNvPr name="Group 9" id="9"/>
          <p:cNvGrpSpPr/>
          <p:nvPr/>
        </p:nvGrpSpPr>
        <p:grpSpPr>
          <a:xfrm rot="0">
            <a:off x="14995592" y="5367179"/>
            <a:ext cx="565998" cy="495248"/>
            <a:chOff x="0" y="0"/>
            <a:chExt cx="812800" cy="711200"/>
          </a:xfrm>
        </p:grpSpPr>
        <p:sp>
          <p:nvSpPr>
            <p:cNvPr name="Freeform 10" id="10"/>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11" id="11"/>
            <p:cNvSpPr txBox="true"/>
            <p:nvPr/>
          </p:nvSpPr>
          <p:spPr>
            <a:xfrm>
              <a:off x="127000" y="311150"/>
              <a:ext cx="558800" cy="349250"/>
            </a:xfrm>
            <a:prstGeom prst="rect">
              <a:avLst/>
            </a:prstGeom>
          </p:spPr>
          <p:txBody>
            <a:bodyPr anchor="ctr" rtlCol="false" tIns="50800" lIns="50800" bIns="50800" rIns="50800"/>
            <a:lstStyle/>
            <a:p>
              <a:pPr algn="ctr">
                <a:lnSpc>
                  <a:spcPts val="1120"/>
                </a:lnSpc>
              </a:pPr>
            </a:p>
          </p:txBody>
        </p:sp>
      </p:grpSp>
      <p:grpSp>
        <p:nvGrpSpPr>
          <p:cNvPr name="Group 12" id="12"/>
          <p:cNvGrpSpPr/>
          <p:nvPr/>
        </p:nvGrpSpPr>
        <p:grpSpPr>
          <a:xfrm rot="-10800000">
            <a:off x="15755867" y="6546850"/>
            <a:ext cx="1282080" cy="1121820"/>
            <a:chOff x="0" y="0"/>
            <a:chExt cx="812800" cy="711200"/>
          </a:xfrm>
        </p:grpSpPr>
        <p:sp>
          <p:nvSpPr>
            <p:cNvPr name="Freeform 13" id="13"/>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14" id="14"/>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15" id="15"/>
          <p:cNvGrpSpPr/>
          <p:nvPr/>
        </p:nvGrpSpPr>
        <p:grpSpPr>
          <a:xfrm rot="-10800000">
            <a:off x="15488940" y="8258342"/>
            <a:ext cx="1815934" cy="1588942"/>
            <a:chOff x="0" y="0"/>
            <a:chExt cx="812800" cy="711200"/>
          </a:xfrm>
        </p:grpSpPr>
        <p:sp>
          <p:nvSpPr>
            <p:cNvPr name="Freeform 16" id="16"/>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607F96"/>
            </a:solidFill>
          </p:spPr>
        </p:sp>
        <p:sp>
          <p:nvSpPr>
            <p:cNvPr name="TextBox 17" id="17"/>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18" id="18"/>
          <p:cNvGrpSpPr/>
          <p:nvPr/>
        </p:nvGrpSpPr>
        <p:grpSpPr>
          <a:xfrm rot="0">
            <a:off x="14558589" y="7983538"/>
            <a:ext cx="1099266" cy="961858"/>
            <a:chOff x="0" y="0"/>
            <a:chExt cx="812800" cy="711200"/>
          </a:xfrm>
        </p:grpSpPr>
        <p:sp>
          <p:nvSpPr>
            <p:cNvPr name="Freeform 19" id="19"/>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20" id="20"/>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21" id="21"/>
          <p:cNvGrpSpPr/>
          <p:nvPr/>
        </p:nvGrpSpPr>
        <p:grpSpPr>
          <a:xfrm rot="0">
            <a:off x="15297641" y="7059780"/>
            <a:ext cx="1099266" cy="961858"/>
            <a:chOff x="0" y="0"/>
            <a:chExt cx="812800" cy="711200"/>
          </a:xfrm>
        </p:grpSpPr>
        <p:sp>
          <p:nvSpPr>
            <p:cNvPr name="Freeform 22" id="22"/>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607F96"/>
            </a:solidFill>
          </p:spPr>
        </p:sp>
        <p:sp>
          <p:nvSpPr>
            <p:cNvPr name="TextBox 23" id="23"/>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24" id="24"/>
          <p:cNvGrpSpPr/>
          <p:nvPr/>
        </p:nvGrpSpPr>
        <p:grpSpPr>
          <a:xfrm rot="0">
            <a:off x="15495007" y="5633827"/>
            <a:ext cx="854275" cy="747491"/>
            <a:chOff x="0" y="0"/>
            <a:chExt cx="812800" cy="711200"/>
          </a:xfrm>
        </p:grpSpPr>
        <p:sp>
          <p:nvSpPr>
            <p:cNvPr name="Freeform 25" id="25"/>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607F96"/>
            </a:solidFill>
          </p:spPr>
        </p:sp>
        <p:sp>
          <p:nvSpPr>
            <p:cNvPr name="TextBox 26" id="26"/>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sp>
        <p:nvSpPr>
          <p:cNvPr name="Freeform 27" id="27"/>
          <p:cNvSpPr/>
          <p:nvPr/>
        </p:nvSpPr>
        <p:spPr>
          <a:xfrm flipH="false" flipV="false" rot="0">
            <a:off x="11248643" y="8258342"/>
            <a:ext cx="3302341" cy="1108168"/>
          </a:xfrm>
          <a:custGeom>
            <a:avLst/>
            <a:gdLst/>
            <a:ahLst/>
            <a:cxnLst/>
            <a:rect r="r" b="b" t="t" l="l"/>
            <a:pathLst>
              <a:path h="1108168" w="3302341">
                <a:moveTo>
                  <a:pt x="0" y="0"/>
                </a:moveTo>
                <a:lnTo>
                  <a:pt x="3302341" y="0"/>
                </a:lnTo>
                <a:lnTo>
                  <a:pt x="3302341" y="1108169"/>
                </a:lnTo>
                <a:lnTo>
                  <a:pt x="0" y="1108169"/>
                </a:lnTo>
                <a:lnTo>
                  <a:pt x="0" y="0"/>
                </a:lnTo>
                <a:close/>
              </a:path>
            </a:pathLst>
          </a:custGeom>
          <a:blipFill>
            <a:blip r:embed="rId3"/>
            <a:stretch>
              <a:fillRect l="0" t="0" r="0" b="0"/>
            </a:stretch>
          </a:blipFill>
        </p:spPr>
      </p:sp>
      <p:sp>
        <p:nvSpPr>
          <p:cNvPr name="TextBox 28" id="28"/>
          <p:cNvSpPr txBox="true"/>
          <p:nvPr/>
        </p:nvSpPr>
        <p:spPr>
          <a:xfrm rot="0">
            <a:off x="1028700" y="2201158"/>
            <a:ext cx="6977275" cy="1454144"/>
          </a:xfrm>
          <a:prstGeom prst="rect">
            <a:avLst/>
          </a:prstGeom>
        </p:spPr>
        <p:txBody>
          <a:bodyPr anchor="t" rtlCol="false" tIns="0" lIns="0" bIns="0" rIns="0">
            <a:spAutoFit/>
          </a:bodyPr>
          <a:lstStyle/>
          <a:p>
            <a:pPr algn="l">
              <a:lnSpc>
                <a:spcPts val="11200"/>
              </a:lnSpc>
            </a:pPr>
            <a:r>
              <a:rPr lang="en-US" b="true" sz="8000">
                <a:solidFill>
                  <a:srgbClr val="FFFFFF"/>
                </a:solidFill>
                <a:latin typeface="Poppins Medium"/>
                <a:ea typeface="Poppins Medium"/>
                <a:cs typeface="Poppins Medium"/>
                <a:sym typeface="Poppins Medium"/>
              </a:rPr>
              <a:t>COMPANY</a:t>
            </a:r>
          </a:p>
        </p:txBody>
      </p:sp>
      <p:sp>
        <p:nvSpPr>
          <p:cNvPr name="TextBox 29" id="29"/>
          <p:cNvSpPr txBox="true"/>
          <p:nvPr/>
        </p:nvSpPr>
        <p:spPr>
          <a:xfrm rot="0">
            <a:off x="1028700" y="781050"/>
            <a:ext cx="6977275" cy="1619250"/>
          </a:xfrm>
          <a:prstGeom prst="rect">
            <a:avLst/>
          </a:prstGeom>
        </p:spPr>
        <p:txBody>
          <a:bodyPr anchor="t" rtlCol="false" tIns="0" lIns="0" bIns="0" rIns="0">
            <a:spAutoFit/>
          </a:bodyPr>
          <a:lstStyle/>
          <a:p>
            <a:pPr algn="l">
              <a:lnSpc>
                <a:spcPts val="12599"/>
              </a:lnSpc>
            </a:pPr>
            <a:r>
              <a:rPr lang="en-US" b="true" sz="9000">
                <a:solidFill>
                  <a:srgbClr val="93CAFF"/>
                </a:solidFill>
                <a:latin typeface="Poppins Medium"/>
                <a:ea typeface="Poppins Medium"/>
                <a:cs typeface="Poppins Medium"/>
                <a:sym typeface="Poppins Medium"/>
              </a:rPr>
              <a:t>ABOUT OUR</a:t>
            </a:r>
          </a:p>
        </p:txBody>
      </p:sp>
      <p:sp>
        <p:nvSpPr>
          <p:cNvPr name="TextBox 30" id="30"/>
          <p:cNvSpPr txBox="true"/>
          <p:nvPr/>
        </p:nvSpPr>
        <p:spPr>
          <a:xfrm rot="0">
            <a:off x="1028700" y="5657850"/>
            <a:ext cx="10554099" cy="3330044"/>
          </a:xfrm>
          <a:prstGeom prst="rect">
            <a:avLst/>
          </a:prstGeom>
        </p:spPr>
        <p:txBody>
          <a:bodyPr anchor="t" rtlCol="false" tIns="0" lIns="0" bIns="0" rIns="0">
            <a:spAutoFit/>
          </a:bodyPr>
          <a:lstStyle/>
          <a:p>
            <a:pPr algn="l">
              <a:lnSpc>
                <a:spcPts val="3354"/>
              </a:lnSpc>
            </a:pPr>
            <a:r>
              <a:rPr lang="en-US" sz="2395">
                <a:solidFill>
                  <a:srgbClr val="FFFFFF"/>
                </a:solidFill>
                <a:latin typeface="Open Sans"/>
                <a:ea typeface="Open Sans"/>
                <a:cs typeface="Open Sans"/>
                <a:sym typeface="Open Sans"/>
              </a:rPr>
              <a:t>Through the years, we’ve cultivated strong relationships with reliable and skilled partners, enabling us to offer comprehensive solutions that address both current and future client needs. Our services range from advanced software development and IT infrastructure to consulting for large-scale construction and supply chain projects. With every engagement, our focus is on quality, transparency, and building long-term value for the businesses we serve.</a:t>
            </a:r>
          </a:p>
          <a:p>
            <a:pPr algn="l">
              <a:lnSpc>
                <a:spcPts val="3354"/>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63340"/>
        </a:solidFill>
      </p:bgPr>
    </p:bg>
    <p:spTree>
      <p:nvGrpSpPr>
        <p:cNvPr id="1" name=""/>
        <p:cNvGrpSpPr/>
        <p:nvPr/>
      </p:nvGrpSpPr>
      <p:grpSpPr>
        <a:xfrm>
          <a:off x="0" y="0"/>
          <a:ext cx="0" cy="0"/>
          <a:chOff x="0" y="0"/>
          <a:chExt cx="0" cy="0"/>
        </a:xfrm>
      </p:grpSpPr>
      <p:grpSp>
        <p:nvGrpSpPr>
          <p:cNvPr name="Group 2" id="2"/>
          <p:cNvGrpSpPr/>
          <p:nvPr/>
        </p:nvGrpSpPr>
        <p:grpSpPr>
          <a:xfrm rot="0">
            <a:off x="11083110" y="714375"/>
            <a:ext cx="5706602" cy="570660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07F96"/>
            </a:solidFill>
          </p:spPr>
        </p:sp>
        <p:sp>
          <p:nvSpPr>
            <p:cNvPr name="TextBox 4" id="4"/>
            <p:cNvSpPr txBox="true"/>
            <p:nvPr/>
          </p:nvSpPr>
          <p:spPr>
            <a:xfrm>
              <a:off x="76200" y="47625"/>
              <a:ext cx="660400" cy="688975"/>
            </a:xfrm>
            <a:prstGeom prst="rect">
              <a:avLst/>
            </a:prstGeom>
          </p:spPr>
          <p:txBody>
            <a:bodyPr anchor="ctr" rtlCol="false" tIns="50800" lIns="50800" bIns="50800" rIns="50800"/>
            <a:lstStyle/>
            <a:p>
              <a:pPr algn="ctr">
                <a:lnSpc>
                  <a:spcPts val="2520"/>
                </a:lnSpc>
              </a:pPr>
            </a:p>
          </p:txBody>
        </p:sp>
      </p:grpSp>
      <p:sp>
        <p:nvSpPr>
          <p:cNvPr name="AutoShape 5" id="5"/>
          <p:cNvSpPr/>
          <p:nvPr/>
        </p:nvSpPr>
        <p:spPr>
          <a:xfrm>
            <a:off x="1028700" y="4965839"/>
            <a:ext cx="5683791" cy="0"/>
          </a:xfrm>
          <a:prstGeom prst="line">
            <a:avLst/>
          </a:prstGeom>
          <a:ln cap="rnd" w="114300">
            <a:solidFill>
              <a:srgbClr val="607F96"/>
            </a:solidFill>
            <a:prstDash val="solid"/>
            <a:headEnd type="none" len="sm" w="sm"/>
            <a:tailEnd type="none" len="sm" w="sm"/>
          </a:ln>
        </p:spPr>
      </p:sp>
      <p:grpSp>
        <p:nvGrpSpPr>
          <p:cNvPr name="Group 6" id="6"/>
          <p:cNvGrpSpPr>
            <a:grpSpLocks noChangeAspect="true"/>
          </p:cNvGrpSpPr>
          <p:nvPr/>
        </p:nvGrpSpPr>
        <p:grpSpPr>
          <a:xfrm rot="0">
            <a:off x="11083110" y="714375"/>
            <a:ext cx="5832498" cy="5832475"/>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6666" t="0" r="-16666" b="0"/>
              </a:stretch>
            </a:blipFill>
          </p:spPr>
        </p:sp>
      </p:grpSp>
      <p:sp>
        <p:nvSpPr>
          <p:cNvPr name="AutoShape 8" id="8"/>
          <p:cNvSpPr/>
          <p:nvPr/>
        </p:nvSpPr>
        <p:spPr>
          <a:xfrm rot="0">
            <a:off x="1028700" y="4205498"/>
            <a:ext cx="7115153" cy="0"/>
          </a:xfrm>
          <a:prstGeom prst="line">
            <a:avLst/>
          </a:prstGeom>
          <a:ln cap="rnd" w="114300">
            <a:solidFill>
              <a:srgbClr val="607F96"/>
            </a:solidFill>
            <a:prstDash val="solid"/>
            <a:headEnd type="none" len="sm" w="sm"/>
            <a:tailEnd type="none" len="sm" w="sm"/>
          </a:ln>
        </p:spPr>
      </p:sp>
      <p:grpSp>
        <p:nvGrpSpPr>
          <p:cNvPr name="Group 9" id="9"/>
          <p:cNvGrpSpPr/>
          <p:nvPr/>
        </p:nvGrpSpPr>
        <p:grpSpPr>
          <a:xfrm rot="0">
            <a:off x="14995592" y="5367179"/>
            <a:ext cx="565998" cy="495248"/>
            <a:chOff x="0" y="0"/>
            <a:chExt cx="812800" cy="711200"/>
          </a:xfrm>
        </p:grpSpPr>
        <p:sp>
          <p:nvSpPr>
            <p:cNvPr name="Freeform 10" id="10"/>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11" id="11"/>
            <p:cNvSpPr txBox="true"/>
            <p:nvPr/>
          </p:nvSpPr>
          <p:spPr>
            <a:xfrm>
              <a:off x="127000" y="311150"/>
              <a:ext cx="558800" cy="349250"/>
            </a:xfrm>
            <a:prstGeom prst="rect">
              <a:avLst/>
            </a:prstGeom>
          </p:spPr>
          <p:txBody>
            <a:bodyPr anchor="ctr" rtlCol="false" tIns="50800" lIns="50800" bIns="50800" rIns="50800"/>
            <a:lstStyle/>
            <a:p>
              <a:pPr algn="ctr">
                <a:lnSpc>
                  <a:spcPts val="1120"/>
                </a:lnSpc>
              </a:pPr>
            </a:p>
          </p:txBody>
        </p:sp>
      </p:grpSp>
      <p:grpSp>
        <p:nvGrpSpPr>
          <p:cNvPr name="Group 12" id="12"/>
          <p:cNvGrpSpPr/>
          <p:nvPr/>
        </p:nvGrpSpPr>
        <p:grpSpPr>
          <a:xfrm rot="-10800000">
            <a:off x="15755867" y="6546850"/>
            <a:ext cx="1282080" cy="1121820"/>
            <a:chOff x="0" y="0"/>
            <a:chExt cx="812800" cy="711200"/>
          </a:xfrm>
        </p:grpSpPr>
        <p:sp>
          <p:nvSpPr>
            <p:cNvPr name="Freeform 13" id="13"/>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14" id="14"/>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15" id="15"/>
          <p:cNvGrpSpPr/>
          <p:nvPr/>
        </p:nvGrpSpPr>
        <p:grpSpPr>
          <a:xfrm rot="-10800000">
            <a:off x="15488940" y="8258342"/>
            <a:ext cx="1815934" cy="1588942"/>
            <a:chOff x="0" y="0"/>
            <a:chExt cx="812800" cy="711200"/>
          </a:xfrm>
        </p:grpSpPr>
        <p:sp>
          <p:nvSpPr>
            <p:cNvPr name="Freeform 16" id="16"/>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607F96"/>
            </a:solidFill>
          </p:spPr>
        </p:sp>
        <p:sp>
          <p:nvSpPr>
            <p:cNvPr name="TextBox 17" id="17"/>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18" id="18"/>
          <p:cNvGrpSpPr/>
          <p:nvPr/>
        </p:nvGrpSpPr>
        <p:grpSpPr>
          <a:xfrm rot="0">
            <a:off x="14558589" y="7983538"/>
            <a:ext cx="1099266" cy="961858"/>
            <a:chOff x="0" y="0"/>
            <a:chExt cx="812800" cy="711200"/>
          </a:xfrm>
        </p:grpSpPr>
        <p:sp>
          <p:nvSpPr>
            <p:cNvPr name="Freeform 19" id="19"/>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9ABDDF"/>
            </a:solidFill>
          </p:spPr>
        </p:sp>
        <p:sp>
          <p:nvSpPr>
            <p:cNvPr name="TextBox 20" id="20"/>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21" id="21"/>
          <p:cNvGrpSpPr/>
          <p:nvPr/>
        </p:nvGrpSpPr>
        <p:grpSpPr>
          <a:xfrm rot="0">
            <a:off x="15297641" y="7059780"/>
            <a:ext cx="1099266" cy="961858"/>
            <a:chOff x="0" y="0"/>
            <a:chExt cx="812800" cy="711200"/>
          </a:xfrm>
        </p:grpSpPr>
        <p:sp>
          <p:nvSpPr>
            <p:cNvPr name="Freeform 22" id="22"/>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607F96"/>
            </a:solidFill>
          </p:spPr>
        </p:sp>
        <p:sp>
          <p:nvSpPr>
            <p:cNvPr name="TextBox 23" id="23"/>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grpSp>
        <p:nvGrpSpPr>
          <p:cNvPr name="Group 24" id="24"/>
          <p:cNvGrpSpPr/>
          <p:nvPr/>
        </p:nvGrpSpPr>
        <p:grpSpPr>
          <a:xfrm rot="0">
            <a:off x="15495007" y="5633827"/>
            <a:ext cx="854275" cy="747491"/>
            <a:chOff x="0" y="0"/>
            <a:chExt cx="812800" cy="711200"/>
          </a:xfrm>
        </p:grpSpPr>
        <p:sp>
          <p:nvSpPr>
            <p:cNvPr name="Freeform 25" id="25"/>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607F96"/>
            </a:solidFill>
          </p:spPr>
        </p:sp>
        <p:sp>
          <p:nvSpPr>
            <p:cNvPr name="TextBox 26" id="26"/>
            <p:cNvSpPr txBox="true"/>
            <p:nvPr/>
          </p:nvSpPr>
          <p:spPr>
            <a:xfrm>
              <a:off x="127000" y="301625"/>
              <a:ext cx="558800" cy="358775"/>
            </a:xfrm>
            <a:prstGeom prst="rect">
              <a:avLst/>
            </a:prstGeom>
          </p:spPr>
          <p:txBody>
            <a:bodyPr anchor="ctr" rtlCol="false" tIns="50800" lIns="50800" bIns="50800" rIns="50800"/>
            <a:lstStyle/>
            <a:p>
              <a:pPr algn="ctr">
                <a:lnSpc>
                  <a:spcPts val="2520"/>
                </a:lnSpc>
              </a:pPr>
            </a:p>
          </p:txBody>
        </p:sp>
      </p:grpSp>
      <p:sp>
        <p:nvSpPr>
          <p:cNvPr name="TextBox 27" id="27"/>
          <p:cNvSpPr txBox="true"/>
          <p:nvPr/>
        </p:nvSpPr>
        <p:spPr>
          <a:xfrm rot="0">
            <a:off x="1028700" y="5595937"/>
            <a:ext cx="10524933" cy="3117088"/>
          </a:xfrm>
          <a:prstGeom prst="rect">
            <a:avLst/>
          </a:prstGeom>
        </p:spPr>
        <p:txBody>
          <a:bodyPr anchor="t" rtlCol="false" tIns="0" lIns="0" bIns="0" rIns="0">
            <a:spAutoFit/>
          </a:bodyPr>
          <a:lstStyle/>
          <a:p>
            <a:pPr algn="l">
              <a:lnSpc>
                <a:spcPts val="3541"/>
              </a:lnSpc>
            </a:pPr>
            <a:r>
              <a:rPr lang="en-US" sz="2529">
                <a:solidFill>
                  <a:srgbClr val="FFFFFF"/>
                </a:solidFill>
                <a:latin typeface="Open Sans"/>
                <a:ea typeface="Open Sans"/>
                <a:cs typeface="Open Sans"/>
                <a:sym typeface="Open Sans"/>
              </a:rPr>
              <a:t>In India, our operations have recently expanded with a dedicated team based in Bangalore, focusing on Networking, IT Security, and Custom Software Services. As we grow across other regions in India, our goal remains the same: to support our clients with cost-effective, reliable, and forward-thinking solutions. At Skytech Consulting, we believe in partnering for progress—helping organizations navigate change and succeed in a competitive global environment.</a:t>
            </a:r>
          </a:p>
        </p:txBody>
      </p:sp>
      <p:sp>
        <p:nvSpPr>
          <p:cNvPr name="Freeform 28" id="28"/>
          <p:cNvSpPr/>
          <p:nvPr/>
        </p:nvSpPr>
        <p:spPr>
          <a:xfrm flipH="false" flipV="false" rot="0">
            <a:off x="11083110" y="8258342"/>
            <a:ext cx="3302341" cy="1108168"/>
          </a:xfrm>
          <a:custGeom>
            <a:avLst/>
            <a:gdLst/>
            <a:ahLst/>
            <a:cxnLst/>
            <a:rect r="r" b="b" t="t" l="l"/>
            <a:pathLst>
              <a:path h="1108168" w="3302341">
                <a:moveTo>
                  <a:pt x="0" y="0"/>
                </a:moveTo>
                <a:lnTo>
                  <a:pt x="3302341" y="0"/>
                </a:lnTo>
                <a:lnTo>
                  <a:pt x="3302341" y="1108169"/>
                </a:lnTo>
                <a:lnTo>
                  <a:pt x="0" y="1108169"/>
                </a:lnTo>
                <a:lnTo>
                  <a:pt x="0" y="0"/>
                </a:lnTo>
                <a:close/>
              </a:path>
            </a:pathLst>
          </a:custGeom>
          <a:blipFill>
            <a:blip r:embed="rId3"/>
            <a:stretch>
              <a:fillRect l="0" t="0" r="0" b="0"/>
            </a:stretch>
          </a:blipFill>
        </p:spPr>
      </p:sp>
      <p:sp>
        <p:nvSpPr>
          <p:cNvPr name="TextBox 29" id="29"/>
          <p:cNvSpPr txBox="true"/>
          <p:nvPr/>
        </p:nvSpPr>
        <p:spPr>
          <a:xfrm rot="0">
            <a:off x="1028700" y="2094129"/>
            <a:ext cx="6977275" cy="1454144"/>
          </a:xfrm>
          <a:prstGeom prst="rect">
            <a:avLst/>
          </a:prstGeom>
        </p:spPr>
        <p:txBody>
          <a:bodyPr anchor="t" rtlCol="false" tIns="0" lIns="0" bIns="0" rIns="0">
            <a:spAutoFit/>
          </a:bodyPr>
          <a:lstStyle/>
          <a:p>
            <a:pPr algn="l">
              <a:lnSpc>
                <a:spcPts val="11200"/>
              </a:lnSpc>
            </a:pPr>
            <a:r>
              <a:rPr lang="en-US" b="true" sz="8000">
                <a:solidFill>
                  <a:srgbClr val="FFFFFF"/>
                </a:solidFill>
                <a:latin typeface="Poppins Medium"/>
                <a:ea typeface="Poppins Medium"/>
                <a:cs typeface="Poppins Medium"/>
                <a:sym typeface="Poppins Medium"/>
              </a:rPr>
              <a:t>COMPANY </a:t>
            </a:r>
          </a:p>
        </p:txBody>
      </p:sp>
      <p:sp>
        <p:nvSpPr>
          <p:cNvPr name="TextBox 30" id="30"/>
          <p:cNvSpPr txBox="true"/>
          <p:nvPr/>
        </p:nvSpPr>
        <p:spPr>
          <a:xfrm rot="0">
            <a:off x="1028700" y="781050"/>
            <a:ext cx="6977275" cy="1619250"/>
          </a:xfrm>
          <a:prstGeom prst="rect">
            <a:avLst/>
          </a:prstGeom>
        </p:spPr>
        <p:txBody>
          <a:bodyPr anchor="t" rtlCol="false" tIns="0" lIns="0" bIns="0" rIns="0">
            <a:spAutoFit/>
          </a:bodyPr>
          <a:lstStyle/>
          <a:p>
            <a:pPr algn="l">
              <a:lnSpc>
                <a:spcPts val="12599"/>
              </a:lnSpc>
            </a:pPr>
            <a:r>
              <a:rPr lang="en-US" b="true" sz="9000">
                <a:solidFill>
                  <a:srgbClr val="93CAFF"/>
                </a:solidFill>
                <a:latin typeface="Poppins Medium"/>
                <a:ea typeface="Poppins Medium"/>
                <a:cs typeface="Poppins Medium"/>
                <a:sym typeface="Poppins Medium"/>
              </a:rPr>
              <a:t>ABOUT OUR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6334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4988703"/>
            <a:chOff x="0" y="0"/>
            <a:chExt cx="24384000" cy="6651604"/>
          </a:xfrm>
        </p:grpSpPr>
        <p:pic>
          <p:nvPicPr>
            <p:cNvPr name="Picture 3" id="3"/>
            <p:cNvPicPr>
              <a:picLocks noChangeAspect="true"/>
            </p:cNvPicPr>
            <p:nvPr/>
          </p:nvPicPr>
          <p:blipFill>
            <a:blip r:embed="rId2"/>
            <a:srcRect l="0" t="42419" r="0" b="9085"/>
            <a:stretch>
              <a:fillRect/>
            </a:stretch>
          </p:blipFill>
          <p:spPr>
            <a:xfrm flipH="false" flipV="false">
              <a:off x="0" y="0"/>
              <a:ext cx="24384000" cy="6651604"/>
            </a:xfrm>
            <a:prstGeom prst="rect">
              <a:avLst/>
            </a:prstGeom>
          </p:spPr>
        </p:pic>
      </p:grpSp>
      <p:sp>
        <p:nvSpPr>
          <p:cNvPr name="AutoShape 4" id="4"/>
          <p:cNvSpPr/>
          <p:nvPr/>
        </p:nvSpPr>
        <p:spPr>
          <a:xfrm rot="-5400000">
            <a:off x="7275901" y="7352101"/>
            <a:ext cx="3736197" cy="0"/>
          </a:xfrm>
          <a:prstGeom prst="line">
            <a:avLst/>
          </a:prstGeom>
          <a:ln cap="rnd" w="76200">
            <a:solidFill>
              <a:srgbClr val="607F96"/>
            </a:solidFill>
            <a:prstDash val="solid"/>
            <a:headEnd type="none" len="sm" w="sm"/>
            <a:tailEnd type="none" len="sm" w="sm"/>
          </a:ln>
        </p:spPr>
      </p:sp>
      <p:sp>
        <p:nvSpPr>
          <p:cNvPr name="Freeform 5" id="5"/>
          <p:cNvSpPr/>
          <p:nvPr/>
        </p:nvSpPr>
        <p:spPr>
          <a:xfrm flipH="false" flipV="false" rot="0">
            <a:off x="13852979" y="8704216"/>
            <a:ext cx="3302341" cy="1108168"/>
          </a:xfrm>
          <a:custGeom>
            <a:avLst/>
            <a:gdLst/>
            <a:ahLst/>
            <a:cxnLst/>
            <a:rect r="r" b="b" t="t" l="l"/>
            <a:pathLst>
              <a:path h="1108168" w="3302341">
                <a:moveTo>
                  <a:pt x="0" y="0"/>
                </a:moveTo>
                <a:lnTo>
                  <a:pt x="3302341" y="0"/>
                </a:lnTo>
                <a:lnTo>
                  <a:pt x="3302341" y="1108168"/>
                </a:lnTo>
                <a:lnTo>
                  <a:pt x="0" y="1108168"/>
                </a:lnTo>
                <a:lnTo>
                  <a:pt x="0" y="0"/>
                </a:lnTo>
                <a:close/>
              </a:path>
            </a:pathLst>
          </a:custGeom>
          <a:blipFill>
            <a:blip r:embed="rId3"/>
            <a:stretch>
              <a:fillRect l="0" t="0" r="0" b="0"/>
            </a:stretch>
          </a:blipFill>
        </p:spPr>
      </p:sp>
      <p:sp>
        <p:nvSpPr>
          <p:cNvPr name="TextBox 6" id="6"/>
          <p:cNvSpPr txBox="true"/>
          <p:nvPr/>
        </p:nvSpPr>
        <p:spPr>
          <a:xfrm rot="0">
            <a:off x="1028700" y="2191633"/>
            <a:ext cx="6977275" cy="1619250"/>
          </a:xfrm>
          <a:prstGeom prst="rect">
            <a:avLst/>
          </a:prstGeom>
        </p:spPr>
        <p:txBody>
          <a:bodyPr anchor="t" rtlCol="false" tIns="0" lIns="0" bIns="0" rIns="0">
            <a:spAutoFit/>
          </a:bodyPr>
          <a:lstStyle/>
          <a:p>
            <a:pPr algn="l">
              <a:lnSpc>
                <a:spcPts val="12599"/>
              </a:lnSpc>
            </a:pPr>
            <a:r>
              <a:rPr lang="en-US" b="true" sz="9000">
                <a:solidFill>
                  <a:srgbClr val="FFFFFF"/>
                </a:solidFill>
                <a:latin typeface="Poppins Medium"/>
                <a:ea typeface="Poppins Medium"/>
                <a:cs typeface="Poppins Medium"/>
                <a:sym typeface="Poppins Medium"/>
              </a:rPr>
              <a:t>MISSION</a:t>
            </a:r>
          </a:p>
        </p:txBody>
      </p:sp>
      <p:sp>
        <p:nvSpPr>
          <p:cNvPr name="TextBox 7" id="7"/>
          <p:cNvSpPr txBox="true"/>
          <p:nvPr/>
        </p:nvSpPr>
        <p:spPr>
          <a:xfrm rot="0">
            <a:off x="1028700" y="781050"/>
            <a:ext cx="6977275" cy="1619250"/>
          </a:xfrm>
          <a:prstGeom prst="rect">
            <a:avLst/>
          </a:prstGeom>
        </p:spPr>
        <p:txBody>
          <a:bodyPr anchor="t" rtlCol="false" tIns="0" lIns="0" bIns="0" rIns="0">
            <a:spAutoFit/>
          </a:bodyPr>
          <a:lstStyle/>
          <a:p>
            <a:pPr algn="l">
              <a:lnSpc>
                <a:spcPts val="12599"/>
              </a:lnSpc>
            </a:pPr>
            <a:r>
              <a:rPr lang="en-US" b="true" sz="9000">
                <a:solidFill>
                  <a:srgbClr val="93CAFF"/>
                </a:solidFill>
                <a:latin typeface="Poppins Medium"/>
                <a:ea typeface="Poppins Medium"/>
                <a:cs typeface="Poppins Medium"/>
                <a:sym typeface="Poppins Medium"/>
              </a:rPr>
              <a:t>VISION &amp;</a:t>
            </a:r>
          </a:p>
        </p:txBody>
      </p:sp>
      <p:sp>
        <p:nvSpPr>
          <p:cNvPr name="TextBox 8" id="8"/>
          <p:cNvSpPr txBox="true"/>
          <p:nvPr/>
        </p:nvSpPr>
        <p:spPr>
          <a:xfrm rot="0">
            <a:off x="1028700" y="5407803"/>
            <a:ext cx="5929525" cy="717550"/>
          </a:xfrm>
          <a:prstGeom prst="rect">
            <a:avLst/>
          </a:prstGeom>
        </p:spPr>
        <p:txBody>
          <a:bodyPr anchor="t" rtlCol="false" tIns="0" lIns="0" bIns="0" rIns="0">
            <a:spAutoFit/>
          </a:bodyPr>
          <a:lstStyle/>
          <a:p>
            <a:pPr algn="l">
              <a:lnSpc>
                <a:spcPts val="5599"/>
              </a:lnSpc>
            </a:pPr>
            <a:r>
              <a:rPr lang="en-US" sz="3999" b="true">
                <a:solidFill>
                  <a:srgbClr val="93CAFF"/>
                </a:solidFill>
                <a:latin typeface="Poppins Medium"/>
                <a:ea typeface="Poppins Medium"/>
                <a:cs typeface="Poppins Medium"/>
                <a:sym typeface="Poppins Medium"/>
              </a:rPr>
              <a:t>Vision</a:t>
            </a:r>
          </a:p>
        </p:txBody>
      </p:sp>
      <p:sp>
        <p:nvSpPr>
          <p:cNvPr name="TextBox 9" id="9"/>
          <p:cNvSpPr txBox="true"/>
          <p:nvPr/>
        </p:nvSpPr>
        <p:spPr>
          <a:xfrm rot="0">
            <a:off x="9786725" y="5407803"/>
            <a:ext cx="5929525" cy="717550"/>
          </a:xfrm>
          <a:prstGeom prst="rect">
            <a:avLst/>
          </a:prstGeom>
        </p:spPr>
        <p:txBody>
          <a:bodyPr anchor="t" rtlCol="false" tIns="0" lIns="0" bIns="0" rIns="0">
            <a:spAutoFit/>
          </a:bodyPr>
          <a:lstStyle/>
          <a:p>
            <a:pPr algn="l">
              <a:lnSpc>
                <a:spcPts val="5599"/>
              </a:lnSpc>
            </a:pPr>
            <a:r>
              <a:rPr lang="en-US" sz="3999" b="true">
                <a:solidFill>
                  <a:srgbClr val="93CAFF"/>
                </a:solidFill>
                <a:latin typeface="Poppins Medium"/>
                <a:ea typeface="Poppins Medium"/>
                <a:cs typeface="Poppins Medium"/>
                <a:sym typeface="Poppins Medium"/>
              </a:rPr>
              <a:t>Mission</a:t>
            </a:r>
          </a:p>
        </p:txBody>
      </p:sp>
      <p:sp>
        <p:nvSpPr>
          <p:cNvPr name="TextBox 10" id="10"/>
          <p:cNvSpPr txBox="true"/>
          <p:nvPr/>
        </p:nvSpPr>
        <p:spPr>
          <a:xfrm rot="0">
            <a:off x="9786725" y="6844604"/>
            <a:ext cx="5717425" cy="1627263"/>
          </a:xfrm>
          <a:prstGeom prst="rect">
            <a:avLst/>
          </a:prstGeom>
        </p:spPr>
        <p:txBody>
          <a:bodyPr anchor="t" rtlCol="false" tIns="0" lIns="0" bIns="0" rIns="0">
            <a:spAutoFit/>
          </a:bodyPr>
          <a:lstStyle/>
          <a:p>
            <a:pPr algn="l">
              <a:lnSpc>
                <a:spcPts val="3233"/>
              </a:lnSpc>
            </a:pPr>
            <a:r>
              <a:rPr lang="en-US" sz="2309">
                <a:solidFill>
                  <a:srgbClr val="FFFFFF"/>
                </a:solidFill>
                <a:latin typeface="Open Sans"/>
                <a:ea typeface="Open Sans"/>
                <a:cs typeface="Open Sans"/>
                <a:sym typeface="Open Sans"/>
              </a:rPr>
              <a:t>To be the most trusted consulting partner, empowering businesses worldwide to achieve excellence and sustainable growth.</a:t>
            </a:r>
          </a:p>
        </p:txBody>
      </p:sp>
      <p:sp>
        <p:nvSpPr>
          <p:cNvPr name="TextBox 11" id="11"/>
          <p:cNvSpPr txBox="true"/>
          <p:nvPr/>
        </p:nvSpPr>
        <p:spPr>
          <a:xfrm rot="0">
            <a:off x="1028700" y="6844604"/>
            <a:ext cx="5929525" cy="1443563"/>
          </a:xfrm>
          <a:prstGeom prst="rect">
            <a:avLst/>
          </a:prstGeom>
        </p:spPr>
        <p:txBody>
          <a:bodyPr anchor="t" rtlCol="false" tIns="0" lIns="0" bIns="0" rIns="0">
            <a:spAutoFit/>
          </a:bodyPr>
          <a:lstStyle/>
          <a:p>
            <a:pPr algn="l">
              <a:lnSpc>
                <a:spcPts val="2858"/>
              </a:lnSpc>
              <a:spcBef>
                <a:spcPct val="0"/>
              </a:spcBef>
            </a:pPr>
            <a:r>
              <a:rPr lang="en-US" sz="2041">
                <a:solidFill>
                  <a:srgbClr val="FFFFFF"/>
                </a:solidFill>
                <a:latin typeface="Open Sans"/>
                <a:ea typeface="Open Sans"/>
                <a:cs typeface="Open Sans"/>
                <a:sym typeface="Open Sans"/>
              </a:rPr>
              <a:t>We go beyond consulting to build true partnerships, guided by integrity and a commitment to solutions that create measurable, lasting impact.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63340"/>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84475" y="4829950"/>
            <a:ext cx="5841165" cy="3759552"/>
            <a:chOff x="0" y="0"/>
            <a:chExt cx="5513070" cy="3548380"/>
          </a:xfrm>
        </p:grpSpPr>
        <p:sp>
          <p:nvSpPr>
            <p:cNvPr name="Freeform 3" id="3"/>
            <p:cNvSpPr/>
            <p:nvPr/>
          </p:nvSpPr>
          <p:spPr>
            <a:xfrm flipH="false" flipV="false" rot="0">
              <a:off x="-2540" y="-15240"/>
              <a:ext cx="5515610" cy="3563620"/>
            </a:xfrm>
            <a:custGeom>
              <a:avLst/>
              <a:gdLst/>
              <a:ahLst/>
              <a:cxnLst/>
              <a:rect r="r" b="b" t="t" l="l"/>
              <a:pathLst>
                <a:path h="3563620" w="551561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2"/>
              <a:stretch>
                <a:fillRect l="0" t="-1824" r="0" b="-1824"/>
              </a:stretch>
            </a:blipFill>
          </p:spPr>
        </p:sp>
      </p:grpSp>
      <p:sp>
        <p:nvSpPr>
          <p:cNvPr name="AutoShape 4" id="4"/>
          <p:cNvSpPr/>
          <p:nvPr/>
        </p:nvSpPr>
        <p:spPr>
          <a:xfrm rot="-10800000">
            <a:off x="9478738" y="1890712"/>
            <a:ext cx="5076034" cy="0"/>
          </a:xfrm>
          <a:prstGeom prst="line">
            <a:avLst/>
          </a:prstGeom>
          <a:ln cap="flat" w="47625">
            <a:solidFill>
              <a:srgbClr val="607F96"/>
            </a:solidFill>
            <a:prstDash val="solid"/>
            <a:headEnd type="none" len="sm" w="sm"/>
            <a:tailEnd type="none" len="sm" w="sm"/>
          </a:ln>
        </p:spPr>
      </p:sp>
      <p:sp>
        <p:nvSpPr>
          <p:cNvPr name="AutoShape 5" id="5"/>
          <p:cNvSpPr/>
          <p:nvPr/>
        </p:nvSpPr>
        <p:spPr>
          <a:xfrm rot="-10800000">
            <a:off x="9478738" y="4948590"/>
            <a:ext cx="5076034" cy="0"/>
          </a:xfrm>
          <a:prstGeom prst="line">
            <a:avLst/>
          </a:prstGeom>
          <a:ln cap="flat" w="47625">
            <a:solidFill>
              <a:srgbClr val="607F96"/>
            </a:solidFill>
            <a:prstDash val="solid"/>
            <a:headEnd type="none" len="sm" w="sm"/>
            <a:tailEnd type="none" len="sm" w="sm"/>
          </a:ln>
        </p:spPr>
      </p:sp>
      <p:sp>
        <p:nvSpPr>
          <p:cNvPr name="AutoShape 6" id="6"/>
          <p:cNvSpPr/>
          <p:nvPr/>
        </p:nvSpPr>
        <p:spPr>
          <a:xfrm rot="-10800000">
            <a:off x="9478738" y="8006467"/>
            <a:ext cx="5076034" cy="0"/>
          </a:xfrm>
          <a:prstGeom prst="line">
            <a:avLst/>
          </a:prstGeom>
          <a:ln cap="flat" w="47625">
            <a:solidFill>
              <a:srgbClr val="607F96"/>
            </a:solidFill>
            <a:prstDash val="solid"/>
            <a:headEnd type="none" len="sm" w="sm"/>
            <a:tailEnd type="none" len="sm" w="sm"/>
          </a:ln>
        </p:spPr>
      </p:sp>
      <p:grpSp>
        <p:nvGrpSpPr>
          <p:cNvPr name="Group 7" id="7"/>
          <p:cNvGrpSpPr/>
          <p:nvPr/>
        </p:nvGrpSpPr>
        <p:grpSpPr>
          <a:xfrm rot="5400000">
            <a:off x="-1240575" y="2100944"/>
            <a:ext cx="2228680" cy="637694"/>
            <a:chOff x="0" y="0"/>
            <a:chExt cx="586977" cy="167952"/>
          </a:xfrm>
        </p:grpSpPr>
        <p:sp>
          <p:nvSpPr>
            <p:cNvPr name="Freeform 8" id="8"/>
            <p:cNvSpPr/>
            <p:nvPr/>
          </p:nvSpPr>
          <p:spPr>
            <a:xfrm flipH="false" flipV="false" rot="0">
              <a:off x="0" y="0"/>
              <a:ext cx="586977" cy="167952"/>
            </a:xfrm>
            <a:custGeom>
              <a:avLst/>
              <a:gdLst/>
              <a:ahLst/>
              <a:cxnLst/>
              <a:rect r="r" b="b" t="t" l="l"/>
              <a:pathLst>
                <a:path h="167952" w="586977">
                  <a:moveTo>
                    <a:pt x="0" y="0"/>
                  </a:moveTo>
                  <a:lnTo>
                    <a:pt x="586977" y="0"/>
                  </a:lnTo>
                  <a:lnTo>
                    <a:pt x="586977" y="167952"/>
                  </a:lnTo>
                  <a:lnTo>
                    <a:pt x="0" y="167952"/>
                  </a:lnTo>
                  <a:close/>
                </a:path>
              </a:pathLst>
            </a:custGeom>
            <a:solidFill>
              <a:srgbClr val="607F96"/>
            </a:solidFill>
          </p:spPr>
        </p:sp>
        <p:sp>
          <p:nvSpPr>
            <p:cNvPr name="TextBox 9" id="9"/>
            <p:cNvSpPr txBox="true"/>
            <p:nvPr/>
          </p:nvSpPr>
          <p:spPr>
            <a:xfrm>
              <a:off x="0" y="-38100"/>
              <a:ext cx="586977" cy="206052"/>
            </a:xfrm>
            <a:prstGeom prst="rect">
              <a:avLst/>
            </a:prstGeom>
          </p:spPr>
          <p:txBody>
            <a:bodyPr anchor="ctr" rtlCol="false" tIns="50800" lIns="50800" bIns="50800" rIns="50800"/>
            <a:lstStyle/>
            <a:p>
              <a:pPr algn="ctr">
                <a:lnSpc>
                  <a:spcPts val="2532"/>
                </a:lnSpc>
              </a:pPr>
            </a:p>
          </p:txBody>
        </p:sp>
      </p:grpSp>
      <p:sp>
        <p:nvSpPr>
          <p:cNvPr name="AutoShape 10" id="10"/>
          <p:cNvSpPr/>
          <p:nvPr/>
        </p:nvSpPr>
        <p:spPr>
          <a:xfrm rot="-5400000">
            <a:off x="2966007" y="5119688"/>
            <a:ext cx="8229600" cy="0"/>
          </a:xfrm>
          <a:prstGeom prst="line">
            <a:avLst/>
          </a:prstGeom>
          <a:ln cap="rnd" w="47625">
            <a:solidFill>
              <a:srgbClr val="607F96"/>
            </a:solidFill>
            <a:prstDash val="solid"/>
            <a:headEnd type="none" len="sm" w="sm"/>
            <a:tailEnd type="none" len="sm" w="sm"/>
          </a:ln>
        </p:spPr>
      </p:sp>
      <p:grpSp>
        <p:nvGrpSpPr>
          <p:cNvPr name="Group 11" id="11"/>
          <p:cNvGrpSpPr/>
          <p:nvPr/>
        </p:nvGrpSpPr>
        <p:grpSpPr>
          <a:xfrm rot="0">
            <a:off x="4080432" y="0"/>
            <a:ext cx="6000750" cy="1133475"/>
            <a:chOff x="0" y="0"/>
            <a:chExt cx="1580444" cy="298528"/>
          </a:xfrm>
        </p:grpSpPr>
        <p:sp>
          <p:nvSpPr>
            <p:cNvPr name="Freeform 12" id="12"/>
            <p:cNvSpPr/>
            <p:nvPr/>
          </p:nvSpPr>
          <p:spPr>
            <a:xfrm flipH="false" flipV="false" rot="0">
              <a:off x="0" y="0"/>
              <a:ext cx="1580444" cy="298528"/>
            </a:xfrm>
            <a:custGeom>
              <a:avLst/>
              <a:gdLst/>
              <a:ahLst/>
              <a:cxnLst/>
              <a:rect r="r" b="b" t="t" l="l"/>
              <a:pathLst>
                <a:path h="298528" w="1580444">
                  <a:moveTo>
                    <a:pt x="790222" y="298528"/>
                  </a:moveTo>
                  <a:lnTo>
                    <a:pt x="1580444" y="0"/>
                  </a:lnTo>
                  <a:lnTo>
                    <a:pt x="0" y="0"/>
                  </a:lnTo>
                  <a:lnTo>
                    <a:pt x="790222" y="298528"/>
                  </a:lnTo>
                  <a:close/>
                </a:path>
              </a:pathLst>
            </a:custGeom>
            <a:solidFill>
              <a:srgbClr val="607F96"/>
            </a:solidFill>
          </p:spPr>
        </p:sp>
        <p:sp>
          <p:nvSpPr>
            <p:cNvPr name="TextBox 13" id="13"/>
            <p:cNvSpPr txBox="true"/>
            <p:nvPr/>
          </p:nvSpPr>
          <p:spPr>
            <a:xfrm>
              <a:off x="246944" y="-7252"/>
              <a:ext cx="1086556" cy="167177"/>
            </a:xfrm>
            <a:prstGeom prst="rect">
              <a:avLst/>
            </a:prstGeom>
          </p:spPr>
          <p:txBody>
            <a:bodyPr anchor="ctr" rtlCol="false" tIns="50800" lIns="50800" bIns="50800" rIns="50800"/>
            <a:lstStyle/>
            <a:p>
              <a:pPr algn="ctr">
                <a:lnSpc>
                  <a:spcPts val="2520"/>
                </a:lnSpc>
              </a:pPr>
            </a:p>
          </p:txBody>
        </p:sp>
      </p:grpSp>
      <p:grpSp>
        <p:nvGrpSpPr>
          <p:cNvPr name="Group 14" id="14"/>
          <p:cNvGrpSpPr/>
          <p:nvPr/>
        </p:nvGrpSpPr>
        <p:grpSpPr>
          <a:xfrm rot="-10800000">
            <a:off x="4080432" y="9154230"/>
            <a:ext cx="6000750" cy="1133475"/>
            <a:chOff x="0" y="0"/>
            <a:chExt cx="1580444" cy="298528"/>
          </a:xfrm>
        </p:grpSpPr>
        <p:sp>
          <p:nvSpPr>
            <p:cNvPr name="Freeform 15" id="15"/>
            <p:cNvSpPr/>
            <p:nvPr/>
          </p:nvSpPr>
          <p:spPr>
            <a:xfrm flipH="false" flipV="false" rot="0">
              <a:off x="0" y="0"/>
              <a:ext cx="1580444" cy="298528"/>
            </a:xfrm>
            <a:custGeom>
              <a:avLst/>
              <a:gdLst/>
              <a:ahLst/>
              <a:cxnLst/>
              <a:rect r="r" b="b" t="t" l="l"/>
              <a:pathLst>
                <a:path h="298528" w="1580444">
                  <a:moveTo>
                    <a:pt x="790222" y="298528"/>
                  </a:moveTo>
                  <a:lnTo>
                    <a:pt x="1580444" y="0"/>
                  </a:lnTo>
                  <a:lnTo>
                    <a:pt x="0" y="0"/>
                  </a:lnTo>
                  <a:lnTo>
                    <a:pt x="790222" y="298528"/>
                  </a:lnTo>
                  <a:close/>
                </a:path>
              </a:pathLst>
            </a:custGeom>
            <a:solidFill>
              <a:srgbClr val="607F96"/>
            </a:solidFill>
          </p:spPr>
        </p:sp>
        <p:sp>
          <p:nvSpPr>
            <p:cNvPr name="TextBox 16" id="16"/>
            <p:cNvSpPr txBox="true"/>
            <p:nvPr/>
          </p:nvSpPr>
          <p:spPr>
            <a:xfrm>
              <a:off x="246944" y="-7252"/>
              <a:ext cx="1086556" cy="167177"/>
            </a:xfrm>
            <a:prstGeom prst="rect">
              <a:avLst/>
            </a:prstGeom>
          </p:spPr>
          <p:txBody>
            <a:bodyPr anchor="ctr" rtlCol="false" tIns="50800" lIns="50800" bIns="50800" rIns="50800"/>
            <a:lstStyle/>
            <a:p>
              <a:pPr algn="ctr">
                <a:lnSpc>
                  <a:spcPts val="2520"/>
                </a:lnSpc>
              </a:pPr>
            </a:p>
          </p:txBody>
        </p:sp>
      </p:grpSp>
      <p:sp>
        <p:nvSpPr>
          <p:cNvPr name="Freeform 17" id="17"/>
          <p:cNvSpPr/>
          <p:nvPr/>
        </p:nvSpPr>
        <p:spPr>
          <a:xfrm flipH="false" flipV="false" rot="0">
            <a:off x="7983740" y="7294099"/>
            <a:ext cx="1295404" cy="1295404"/>
          </a:xfrm>
          <a:custGeom>
            <a:avLst/>
            <a:gdLst/>
            <a:ahLst/>
            <a:cxnLst/>
            <a:rect r="r" b="b" t="t" l="l"/>
            <a:pathLst>
              <a:path h="1295404" w="1295404">
                <a:moveTo>
                  <a:pt x="0" y="0"/>
                </a:moveTo>
                <a:lnTo>
                  <a:pt x="1295404" y="0"/>
                </a:lnTo>
                <a:lnTo>
                  <a:pt x="1295404" y="1295403"/>
                </a:lnTo>
                <a:lnTo>
                  <a:pt x="0" y="1295403"/>
                </a:lnTo>
                <a:lnTo>
                  <a:pt x="0" y="0"/>
                </a:lnTo>
                <a:close/>
              </a:path>
            </a:pathLst>
          </a:custGeom>
          <a:blipFill>
            <a:blip r:embed="rId3"/>
            <a:stretch>
              <a:fillRect l="0" t="0" r="0" b="0"/>
            </a:stretch>
          </a:blipFill>
        </p:spPr>
      </p:sp>
      <p:sp>
        <p:nvSpPr>
          <p:cNvPr name="Freeform 18" id="18"/>
          <p:cNvSpPr/>
          <p:nvPr/>
        </p:nvSpPr>
        <p:spPr>
          <a:xfrm flipH="false" flipV="false" rot="0">
            <a:off x="7942819" y="1064440"/>
            <a:ext cx="1509670" cy="1509670"/>
          </a:xfrm>
          <a:custGeom>
            <a:avLst/>
            <a:gdLst/>
            <a:ahLst/>
            <a:cxnLst/>
            <a:rect r="r" b="b" t="t" l="l"/>
            <a:pathLst>
              <a:path h="1509670" w="1509670">
                <a:moveTo>
                  <a:pt x="0" y="0"/>
                </a:moveTo>
                <a:lnTo>
                  <a:pt x="1509670" y="0"/>
                </a:lnTo>
                <a:lnTo>
                  <a:pt x="1509670" y="1509670"/>
                </a:lnTo>
                <a:lnTo>
                  <a:pt x="0" y="1509670"/>
                </a:lnTo>
                <a:lnTo>
                  <a:pt x="0" y="0"/>
                </a:lnTo>
                <a:close/>
              </a:path>
            </a:pathLst>
          </a:custGeom>
          <a:blipFill>
            <a:blip r:embed="rId4"/>
            <a:stretch>
              <a:fillRect l="0" t="0" r="0" b="0"/>
            </a:stretch>
          </a:blipFill>
        </p:spPr>
      </p:sp>
      <p:sp>
        <p:nvSpPr>
          <p:cNvPr name="Freeform 19" id="19"/>
          <p:cNvSpPr/>
          <p:nvPr/>
        </p:nvSpPr>
        <p:spPr>
          <a:xfrm flipH="false" flipV="false" rot="0">
            <a:off x="7999482" y="4294273"/>
            <a:ext cx="1279663" cy="1279663"/>
          </a:xfrm>
          <a:custGeom>
            <a:avLst/>
            <a:gdLst/>
            <a:ahLst/>
            <a:cxnLst/>
            <a:rect r="r" b="b" t="t" l="l"/>
            <a:pathLst>
              <a:path h="1279663" w="1279663">
                <a:moveTo>
                  <a:pt x="0" y="0"/>
                </a:moveTo>
                <a:lnTo>
                  <a:pt x="1279662" y="0"/>
                </a:lnTo>
                <a:lnTo>
                  <a:pt x="1279662" y="1279663"/>
                </a:lnTo>
                <a:lnTo>
                  <a:pt x="0" y="1279663"/>
                </a:lnTo>
                <a:lnTo>
                  <a:pt x="0" y="0"/>
                </a:lnTo>
                <a:close/>
              </a:path>
            </a:pathLst>
          </a:custGeom>
          <a:blipFill>
            <a:blip r:embed="rId5"/>
            <a:stretch>
              <a:fillRect l="0" t="0" r="0" b="0"/>
            </a:stretch>
          </a:blipFill>
        </p:spPr>
      </p:sp>
      <p:sp>
        <p:nvSpPr>
          <p:cNvPr name="Freeform 20" id="20"/>
          <p:cNvSpPr/>
          <p:nvPr/>
        </p:nvSpPr>
        <p:spPr>
          <a:xfrm flipH="false" flipV="false" rot="0">
            <a:off x="1028700" y="8634753"/>
            <a:ext cx="3302341" cy="1108168"/>
          </a:xfrm>
          <a:custGeom>
            <a:avLst/>
            <a:gdLst/>
            <a:ahLst/>
            <a:cxnLst/>
            <a:rect r="r" b="b" t="t" l="l"/>
            <a:pathLst>
              <a:path h="1108168" w="3302341">
                <a:moveTo>
                  <a:pt x="0" y="0"/>
                </a:moveTo>
                <a:lnTo>
                  <a:pt x="3302341" y="0"/>
                </a:lnTo>
                <a:lnTo>
                  <a:pt x="3302341" y="1108168"/>
                </a:lnTo>
                <a:lnTo>
                  <a:pt x="0" y="1108168"/>
                </a:lnTo>
                <a:lnTo>
                  <a:pt x="0" y="0"/>
                </a:lnTo>
                <a:close/>
              </a:path>
            </a:pathLst>
          </a:custGeom>
          <a:blipFill>
            <a:blip r:embed="rId6"/>
            <a:stretch>
              <a:fillRect l="0" t="0" r="0" b="0"/>
            </a:stretch>
          </a:blipFill>
        </p:spPr>
      </p:sp>
      <p:sp>
        <p:nvSpPr>
          <p:cNvPr name="TextBox 21" id="21"/>
          <p:cNvSpPr txBox="true"/>
          <p:nvPr/>
        </p:nvSpPr>
        <p:spPr>
          <a:xfrm rot="0">
            <a:off x="1028700" y="885825"/>
            <a:ext cx="5880657" cy="1619250"/>
          </a:xfrm>
          <a:prstGeom prst="rect">
            <a:avLst/>
          </a:prstGeom>
        </p:spPr>
        <p:txBody>
          <a:bodyPr anchor="t" rtlCol="false" tIns="0" lIns="0" bIns="0" rIns="0">
            <a:spAutoFit/>
          </a:bodyPr>
          <a:lstStyle/>
          <a:p>
            <a:pPr algn="l">
              <a:lnSpc>
                <a:spcPts val="12599"/>
              </a:lnSpc>
            </a:pPr>
            <a:r>
              <a:rPr lang="en-US" b="true" sz="9000">
                <a:solidFill>
                  <a:srgbClr val="93CAFF"/>
                </a:solidFill>
                <a:latin typeface="Poppins Medium"/>
                <a:ea typeface="Poppins Medium"/>
                <a:cs typeface="Poppins Medium"/>
                <a:sym typeface="Poppins Medium"/>
              </a:rPr>
              <a:t>OUR</a:t>
            </a:r>
          </a:p>
        </p:txBody>
      </p:sp>
      <p:sp>
        <p:nvSpPr>
          <p:cNvPr name="TextBox 22" id="22"/>
          <p:cNvSpPr txBox="true"/>
          <p:nvPr/>
        </p:nvSpPr>
        <p:spPr>
          <a:xfrm rot="0">
            <a:off x="684475" y="2154414"/>
            <a:ext cx="5880657" cy="1454144"/>
          </a:xfrm>
          <a:prstGeom prst="rect">
            <a:avLst/>
          </a:prstGeom>
        </p:spPr>
        <p:txBody>
          <a:bodyPr anchor="t" rtlCol="false" tIns="0" lIns="0" bIns="0" rIns="0">
            <a:spAutoFit/>
          </a:bodyPr>
          <a:lstStyle/>
          <a:p>
            <a:pPr algn="l">
              <a:lnSpc>
                <a:spcPts val="11200"/>
              </a:lnSpc>
            </a:pPr>
            <a:r>
              <a:rPr lang="en-US" sz="8000">
                <a:solidFill>
                  <a:srgbClr val="93CAFF"/>
                </a:solidFill>
                <a:latin typeface="Poppins"/>
                <a:ea typeface="Poppins"/>
                <a:cs typeface="Poppins"/>
                <a:sym typeface="Poppins"/>
              </a:rPr>
              <a:t> SERVICES</a:t>
            </a:r>
          </a:p>
        </p:txBody>
      </p:sp>
      <p:sp>
        <p:nvSpPr>
          <p:cNvPr name="TextBox 23" id="23"/>
          <p:cNvSpPr txBox="true"/>
          <p:nvPr/>
        </p:nvSpPr>
        <p:spPr>
          <a:xfrm rot="0">
            <a:off x="9486138" y="1047750"/>
            <a:ext cx="5929525" cy="1422400"/>
          </a:xfrm>
          <a:prstGeom prst="rect">
            <a:avLst/>
          </a:prstGeom>
        </p:spPr>
        <p:txBody>
          <a:bodyPr anchor="t" rtlCol="false" tIns="0" lIns="0" bIns="0" rIns="0">
            <a:spAutoFit/>
          </a:bodyPr>
          <a:lstStyle/>
          <a:p>
            <a:pPr algn="l">
              <a:lnSpc>
                <a:spcPts val="5599"/>
              </a:lnSpc>
            </a:pPr>
            <a:r>
              <a:rPr lang="en-US" sz="3999" b="true">
                <a:solidFill>
                  <a:srgbClr val="93CAFF"/>
                </a:solidFill>
                <a:latin typeface="Poppins Medium"/>
                <a:ea typeface="Poppins Medium"/>
                <a:cs typeface="Poppins Medium"/>
                <a:sym typeface="Poppins Medium"/>
              </a:rPr>
              <a:t>Statistical  Consulting    </a:t>
            </a:r>
          </a:p>
          <a:p>
            <a:pPr algn="l">
              <a:lnSpc>
                <a:spcPts val="5599"/>
              </a:lnSpc>
            </a:pPr>
          </a:p>
        </p:txBody>
      </p:sp>
      <p:sp>
        <p:nvSpPr>
          <p:cNvPr name="TextBox 24" id="24"/>
          <p:cNvSpPr txBox="true"/>
          <p:nvPr/>
        </p:nvSpPr>
        <p:spPr>
          <a:xfrm rot="0">
            <a:off x="9452489" y="4117534"/>
            <a:ext cx="6683912" cy="1422400"/>
          </a:xfrm>
          <a:prstGeom prst="rect">
            <a:avLst/>
          </a:prstGeom>
        </p:spPr>
        <p:txBody>
          <a:bodyPr anchor="t" rtlCol="false" tIns="0" lIns="0" bIns="0" rIns="0">
            <a:spAutoFit/>
          </a:bodyPr>
          <a:lstStyle/>
          <a:p>
            <a:pPr algn="l">
              <a:lnSpc>
                <a:spcPts val="5599"/>
              </a:lnSpc>
            </a:pPr>
            <a:r>
              <a:rPr lang="en-US" sz="3999" b="true">
                <a:solidFill>
                  <a:srgbClr val="93CAFF"/>
                </a:solidFill>
                <a:latin typeface="Poppins Medium"/>
                <a:ea typeface="Poppins Medium"/>
                <a:cs typeface="Poppins Medium"/>
                <a:sym typeface="Poppins Medium"/>
              </a:rPr>
              <a:t>Construction Consulting</a:t>
            </a:r>
          </a:p>
          <a:p>
            <a:pPr algn="l">
              <a:lnSpc>
                <a:spcPts val="5599"/>
              </a:lnSpc>
            </a:pPr>
          </a:p>
        </p:txBody>
      </p:sp>
      <p:sp>
        <p:nvSpPr>
          <p:cNvPr name="TextBox 25" id="25"/>
          <p:cNvSpPr txBox="true"/>
          <p:nvPr/>
        </p:nvSpPr>
        <p:spPr>
          <a:xfrm rot="0">
            <a:off x="9452489" y="7131050"/>
            <a:ext cx="5929525" cy="1422400"/>
          </a:xfrm>
          <a:prstGeom prst="rect">
            <a:avLst/>
          </a:prstGeom>
        </p:spPr>
        <p:txBody>
          <a:bodyPr anchor="t" rtlCol="false" tIns="0" lIns="0" bIns="0" rIns="0">
            <a:spAutoFit/>
          </a:bodyPr>
          <a:lstStyle/>
          <a:p>
            <a:pPr algn="l">
              <a:lnSpc>
                <a:spcPts val="5599"/>
              </a:lnSpc>
            </a:pPr>
            <a:r>
              <a:rPr lang="en-US" sz="3999" b="true">
                <a:solidFill>
                  <a:srgbClr val="93CAFF"/>
                </a:solidFill>
                <a:latin typeface="Poppins Medium"/>
                <a:ea typeface="Poppins Medium"/>
                <a:cs typeface="Poppins Medium"/>
                <a:sym typeface="Poppins Medium"/>
              </a:rPr>
              <a:t>Global Trading</a:t>
            </a:r>
          </a:p>
          <a:p>
            <a:pPr algn="l">
              <a:lnSpc>
                <a:spcPts val="5599"/>
              </a:lnSpc>
            </a:pPr>
          </a:p>
        </p:txBody>
      </p:sp>
      <p:sp>
        <p:nvSpPr>
          <p:cNvPr name="TextBox 26" id="26"/>
          <p:cNvSpPr txBox="true"/>
          <p:nvPr/>
        </p:nvSpPr>
        <p:spPr>
          <a:xfrm rot="0">
            <a:off x="9505188" y="2048068"/>
            <a:ext cx="6830597" cy="1526541"/>
          </a:xfrm>
          <a:prstGeom prst="rect">
            <a:avLst/>
          </a:prstGeom>
        </p:spPr>
        <p:txBody>
          <a:bodyPr anchor="t" rtlCol="false" tIns="0" lIns="0" bIns="0" rIns="0">
            <a:spAutoFit/>
          </a:bodyPr>
          <a:lstStyle/>
          <a:p>
            <a:pPr algn="l">
              <a:lnSpc>
                <a:spcPts val="4059"/>
              </a:lnSpc>
              <a:spcBef>
                <a:spcPct val="0"/>
              </a:spcBef>
            </a:pPr>
            <a:r>
              <a:rPr lang="en-US" sz="2899">
                <a:solidFill>
                  <a:srgbClr val="FFFFFF"/>
                </a:solidFill>
                <a:latin typeface="Open Sans"/>
                <a:ea typeface="Open Sans"/>
                <a:cs typeface="Open Sans"/>
                <a:sym typeface="Open Sans"/>
              </a:rPr>
              <a:t>Accumsan doloribus, suscipit, malesuada pede fugit, morbi suscipit, tortor morbi nec.</a:t>
            </a:r>
          </a:p>
        </p:txBody>
      </p:sp>
      <p:sp>
        <p:nvSpPr>
          <p:cNvPr name="TextBox 27" id="27"/>
          <p:cNvSpPr txBox="true"/>
          <p:nvPr/>
        </p:nvSpPr>
        <p:spPr>
          <a:xfrm rot="0">
            <a:off x="9495663" y="5151079"/>
            <a:ext cx="6991899" cy="1526568"/>
          </a:xfrm>
          <a:prstGeom prst="rect">
            <a:avLst/>
          </a:prstGeom>
        </p:spPr>
        <p:txBody>
          <a:bodyPr anchor="t" rtlCol="false" tIns="0" lIns="0" bIns="0" rIns="0">
            <a:spAutoFit/>
          </a:bodyPr>
          <a:lstStyle/>
          <a:p>
            <a:pPr algn="l">
              <a:lnSpc>
                <a:spcPts val="4058"/>
              </a:lnSpc>
              <a:spcBef>
                <a:spcPct val="0"/>
              </a:spcBef>
            </a:pPr>
            <a:r>
              <a:rPr lang="en-US" sz="2898">
                <a:solidFill>
                  <a:srgbClr val="FFFFFF"/>
                </a:solidFill>
                <a:latin typeface="Open Sans"/>
                <a:ea typeface="Open Sans"/>
                <a:cs typeface="Open Sans"/>
                <a:sym typeface="Open Sans"/>
              </a:rPr>
              <a:t>Expert project planning, smart infrastructure, and material compliance for flawless delivery.</a:t>
            </a:r>
          </a:p>
        </p:txBody>
      </p:sp>
      <p:sp>
        <p:nvSpPr>
          <p:cNvPr name="TextBox 28" id="28"/>
          <p:cNvSpPr txBox="true"/>
          <p:nvPr/>
        </p:nvSpPr>
        <p:spPr>
          <a:xfrm rot="0">
            <a:off x="9480562" y="8139817"/>
            <a:ext cx="7148802" cy="2040890"/>
          </a:xfrm>
          <a:prstGeom prst="rect">
            <a:avLst/>
          </a:prstGeom>
        </p:spPr>
        <p:txBody>
          <a:bodyPr anchor="t" rtlCol="false" tIns="0" lIns="0" bIns="0" rIns="0">
            <a:spAutoFit/>
          </a:bodyPr>
          <a:lstStyle/>
          <a:p>
            <a:pPr algn="l">
              <a:lnSpc>
                <a:spcPts val="4060"/>
              </a:lnSpc>
              <a:spcBef>
                <a:spcPct val="0"/>
              </a:spcBef>
            </a:pPr>
            <a:r>
              <a:rPr lang="en-US" sz="2900">
                <a:solidFill>
                  <a:srgbClr val="FFFFFF"/>
                </a:solidFill>
                <a:latin typeface="Open Sans"/>
                <a:ea typeface="Open Sans"/>
                <a:cs typeface="Open Sans"/>
                <a:sym typeface="Open Sans"/>
              </a:rPr>
              <a:t>Streamlined sourcing and international trade operations to optimize your global supply chain.</a:t>
            </a:r>
          </a:p>
          <a:p>
            <a:pPr algn="l">
              <a:lnSpc>
                <a:spcPts val="4060"/>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63340"/>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84475" y="4829950"/>
            <a:ext cx="5841165" cy="3759552"/>
            <a:chOff x="0" y="0"/>
            <a:chExt cx="5513070" cy="3548380"/>
          </a:xfrm>
        </p:grpSpPr>
        <p:sp>
          <p:nvSpPr>
            <p:cNvPr name="Freeform 3" id="3"/>
            <p:cNvSpPr/>
            <p:nvPr/>
          </p:nvSpPr>
          <p:spPr>
            <a:xfrm flipH="false" flipV="false" rot="0">
              <a:off x="-2540" y="-15240"/>
              <a:ext cx="5515610" cy="3563620"/>
            </a:xfrm>
            <a:custGeom>
              <a:avLst/>
              <a:gdLst/>
              <a:ahLst/>
              <a:cxnLst/>
              <a:rect r="r" b="b" t="t" l="l"/>
              <a:pathLst>
                <a:path h="3563620" w="551561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2"/>
              <a:stretch>
                <a:fillRect l="0" t="-1824" r="0" b="-1824"/>
              </a:stretch>
            </a:blipFill>
          </p:spPr>
        </p:sp>
      </p:grpSp>
      <p:sp>
        <p:nvSpPr>
          <p:cNvPr name="AutoShape 4" id="4"/>
          <p:cNvSpPr/>
          <p:nvPr/>
        </p:nvSpPr>
        <p:spPr>
          <a:xfrm rot="-10800000">
            <a:off x="9478738" y="1890712"/>
            <a:ext cx="5076034" cy="0"/>
          </a:xfrm>
          <a:prstGeom prst="line">
            <a:avLst/>
          </a:prstGeom>
          <a:ln cap="flat" w="47625">
            <a:solidFill>
              <a:srgbClr val="607F96"/>
            </a:solidFill>
            <a:prstDash val="solid"/>
            <a:headEnd type="none" len="sm" w="sm"/>
            <a:tailEnd type="none" len="sm" w="sm"/>
          </a:ln>
        </p:spPr>
      </p:sp>
      <p:sp>
        <p:nvSpPr>
          <p:cNvPr name="AutoShape 5" id="5"/>
          <p:cNvSpPr/>
          <p:nvPr/>
        </p:nvSpPr>
        <p:spPr>
          <a:xfrm rot="-10800000">
            <a:off x="9478738" y="4948590"/>
            <a:ext cx="5076034" cy="0"/>
          </a:xfrm>
          <a:prstGeom prst="line">
            <a:avLst/>
          </a:prstGeom>
          <a:ln cap="flat" w="47625">
            <a:solidFill>
              <a:srgbClr val="607F96"/>
            </a:solidFill>
            <a:prstDash val="solid"/>
            <a:headEnd type="none" len="sm" w="sm"/>
            <a:tailEnd type="none" len="sm" w="sm"/>
          </a:ln>
        </p:spPr>
      </p:sp>
      <p:sp>
        <p:nvSpPr>
          <p:cNvPr name="AutoShape 6" id="6"/>
          <p:cNvSpPr/>
          <p:nvPr/>
        </p:nvSpPr>
        <p:spPr>
          <a:xfrm rot="-10800000">
            <a:off x="9478738" y="8006467"/>
            <a:ext cx="5076034" cy="0"/>
          </a:xfrm>
          <a:prstGeom prst="line">
            <a:avLst/>
          </a:prstGeom>
          <a:ln cap="flat" w="47625">
            <a:solidFill>
              <a:srgbClr val="607F96"/>
            </a:solidFill>
            <a:prstDash val="solid"/>
            <a:headEnd type="none" len="sm" w="sm"/>
            <a:tailEnd type="none" len="sm" w="sm"/>
          </a:ln>
        </p:spPr>
      </p:sp>
      <p:grpSp>
        <p:nvGrpSpPr>
          <p:cNvPr name="Group 7" id="7"/>
          <p:cNvGrpSpPr/>
          <p:nvPr/>
        </p:nvGrpSpPr>
        <p:grpSpPr>
          <a:xfrm rot="5400000">
            <a:off x="-1240575" y="2100944"/>
            <a:ext cx="2228680" cy="637694"/>
            <a:chOff x="0" y="0"/>
            <a:chExt cx="586977" cy="167952"/>
          </a:xfrm>
        </p:grpSpPr>
        <p:sp>
          <p:nvSpPr>
            <p:cNvPr name="Freeform 8" id="8"/>
            <p:cNvSpPr/>
            <p:nvPr/>
          </p:nvSpPr>
          <p:spPr>
            <a:xfrm flipH="false" flipV="false" rot="0">
              <a:off x="0" y="0"/>
              <a:ext cx="586977" cy="167952"/>
            </a:xfrm>
            <a:custGeom>
              <a:avLst/>
              <a:gdLst/>
              <a:ahLst/>
              <a:cxnLst/>
              <a:rect r="r" b="b" t="t" l="l"/>
              <a:pathLst>
                <a:path h="167952" w="586977">
                  <a:moveTo>
                    <a:pt x="0" y="0"/>
                  </a:moveTo>
                  <a:lnTo>
                    <a:pt x="586977" y="0"/>
                  </a:lnTo>
                  <a:lnTo>
                    <a:pt x="586977" y="167952"/>
                  </a:lnTo>
                  <a:lnTo>
                    <a:pt x="0" y="167952"/>
                  </a:lnTo>
                  <a:close/>
                </a:path>
              </a:pathLst>
            </a:custGeom>
            <a:solidFill>
              <a:srgbClr val="607F96"/>
            </a:solidFill>
          </p:spPr>
        </p:sp>
        <p:sp>
          <p:nvSpPr>
            <p:cNvPr name="TextBox 9" id="9"/>
            <p:cNvSpPr txBox="true"/>
            <p:nvPr/>
          </p:nvSpPr>
          <p:spPr>
            <a:xfrm>
              <a:off x="0" y="-38100"/>
              <a:ext cx="586977" cy="206052"/>
            </a:xfrm>
            <a:prstGeom prst="rect">
              <a:avLst/>
            </a:prstGeom>
          </p:spPr>
          <p:txBody>
            <a:bodyPr anchor="ctr" rtlCol="false" tIns="50800" lIns="50800" bIns="50800" rIns="50800"/>
            <a:lstStyle/>
            <a:p>
              <a:pPr algn="ctr">
                <a:lnSpc>
                  <a:spcPts val="2532"/>
                </a:lnSpc>
              </a:pPr>
            </a:p>
          </p:txBody>
        </p:sp>
      </p:grpSp>
      <p:sp>
        <p:nvSpPr>
          <p:cNvPr name="AutoShape 10" id="10"/>
          <p:cNvSpPr/>
          <p:nvPr/>
        </p:nvSpPr>
        <p:spPr>
          <a:xfrm rot="-5400000">
            <a:off x="2966007" y="5119688"/>
            <a:ext cx="8229600" cy="0"/>
          </a:xfrm>
          <a:prstGeom prst="line">
            <a:avLst/>
          </a:prstGeom>
          <a:ln cap="rnd" w="47625">
            <a:solidFill>
              <a:srgbClr val="607F96"/>
            </a:solidFill>
            <a:prstDash val="solid"/>
            <a:headEnd type="none" len="sm" w="sm"/>
            <a:tailEnd type="none" len="sm" w="sm"/>
          </a:ln>
        </p:spPr>
      </p:sp>
      <p:grpSp>
        <p:nvGrpSpPr>
          <p:cNvPr name="Group 11" id="11"/>
          <p:cNvGrpSpPr/>
          <p:nvPr/>
        </p:nvGrpSpPr>
        <p:grpSpPr>
          <a:xfrm rot="0">
            <a:off x="4080432" y="0"/>
            <a:ext cx="6000750" cy="1133475"/>
            <a:chOff x="0" y="0"/>
            <a:chExt cx="1580444" cy="298528"/>
          </a:xfrm>
        </p:grpSpPr>
        <p:sp>
          <p:nvSpPr>
            <p:cNvPr name="Freeform 12" id="12"/>
            <p:cNvSpPr/>
            <p:nvPr/>
          </p:nvSpPr>
          <p:spPr>
            <a:xfrm flipH="false" flipV="false" rot="0">
              <a:off x="0" y="0"/>
              <a:ext cx="1580444" cy="298528"/>
            </a:xfrm>
            <a:custGeom>
              <a:avLst/>
              <a:gdLst/>
              <a:ahLst/>
              <a:cxnLst/>
              <a:rect r="r" b="b" t="t" l="l"/>
              <a:pathLst>
                <a:path h="298528" w="1580444">
                  <a:moveTo>
                    <a:pt x="790222" y="298528"/>
                  </a:moveTo>
                  <a:lnTo>
                    <a:pt x="1580444" y="0"/>
                  </a:lnTo>
                  <a:lnTo>
                    <a:pt x="0" y="0"/>
                  </a:lnTo>
                  <a:lnTo>
                    <a:pt x="790222" y="298528"/>
                  </a:lnTo>
                  <a:close/>
                </a:path>
              </a:pathLst>
            </a:custGeom>
            <a:solidFill>
              <a:srgbClr val="607F96"/>
            </a:solidFill>
          </p:spPr>
        </p:sp>
        <p:sp>
          <p:nvSpPr>
            <p:cNvPr name="TextBox 13" id="13"/>
            <p:cNvSpPr txBox="true"/>
            <p:nvPr/>
          </p:nvSpPr>
          <p:spPr>
            <a:xfrm>
              <a:off x="246944" y="-7252"/>
              <a:ext cx="1086556" cy="167177"/>
            </a:xfrm>
            <a:prstGeom prst="rect">
              <a:avLst/>
            </a:prstGeom>
          </p:spPr>
          <p:txBody>
            <a:bodyPr anchor="ctr" rtlCol="false" tIns="50800" lIns="50800" bIns="50800" rIns="50800"/>
            <a:lstStyle/>
            <a:p>
              <a:pPr algn="ctr">
                <a:lnSpc>
                  <a:spcPts val="2520"/>
                </a:lnSpc>
              </a:pPr>
            </a:p>
          </p:txBody>
        </p:sp>
      </p:grpSp>
      <p:grpSp>
        <p:nvGrpSpPr>
          <p:cNvPr name="Group 14" id="14"/>
          <p:cNvGrpSpPr/>
          <p:nvPr/>
        </p:nvGrpSpPr>
        <p:grpSpPr>
          <a:xfrm rot="-10800000">
            <a:off x="4080432" y="9154230"/>
            <a:ext cx="6000750" cy="1133475"/>
            <a:chOff x="0" y="0"/>
            <a:chExt cx="1580444" cy="298528"/>
          </a:xfrm>
        </p:grpSpPr>
        <p:sp>
          <p:nvSpPr>
            <p:cNvPr name="Freeform 15" id="15"/>
            <p:cNvSpPr/>
            <p:nvPr/>
          </p:nvSpPr>
          <p:spPr>
            <a:xfrm flipH="false" flipV="false" rot="0">
              <a:off x="0" y="0"/>
              <a:ext cx="1580444" cy="298528"/>
            </a:xfrm>
            <a:custGeom>
              <a:avLst/>
              <a:gdLst/>
              <a:ahLst/>
              <a:cxnLst/>
              <a:rect r="r" b="b" t="t" l="l"/>
              <a:pathLst>
                <a:path h="298528" w="1580444">
                  <a:moveTo>
                    <a:pt x="790222" y="298528"/>
                  </a:moveTo>
                  <a:lnTo>
                    <a:pt x="1580444" y="0"/>
                  </a:lnTo>
                  <a:lnTo>
                    <a:pt x="0" y="0"/>
                  </a:lnTo>
                  <a:lnTo>
                    <a:pt x="790222" y="298528"/>
                  </a:lnTo>
                  <a:close/>
                </a:path>
              </a:pathLst>
            </a:custGeom>
            <a:solidFill>
              <a:srgbClr val="607F96"/>
            </a:solidFill>
          </p:spPr>
        </p:sp>
        <p:sp>
          <p:nvSpPr>
            <p:cNvPr name="TextBox 16" id="16"/>
            <p:cNvSpPr txBox="true"/>
            <p:nvPr/>
          </p:nvSpPr>
          <p:spPr>
            <a:xfrm>
              <a:off x="246944" y="-7252"/>
              <a:ext cx="1086556" cy="167177"/>
            </a:xfrm>
            <a:prstGeom prst="rect">
              <a:avLst/>
            </a:prstGeom>
          </p:spPr>
          <p:txBody>
            <a:bodyPr anchor="ctr" rtlCol="false" tIns="50800" lIns="50800" bIns="50800" rIns="50800"/>
            <a:lstStyle/>
            <a:p>
              <a:pPr algn="ctr">
                <a:lnSpc>
                  <a:spcPts val="2520"/>
                </a:lnSpc>
              </a:pPr>
            </a:p>
          </p:txBody>
        </p:sp>
      </p:grpSp>
      <p:sp>
        <p:nvSpPr>
          <p:cNvPr name="Freeform 17" id="17"/>
          <p:cNvSpPr/>
          <p:nvPr/>
        </p:nvSpPr>
        <p:spPr>
          <a:xfrm flipH="false" flipV="false" rot="0">
            <a:off x="7786579" y="1196589"/>
            <a:ext cx="1435872" cy="1435872"/>
          </a:xfrm>
          <a:custGeom>
            <a:avLst/>
            <a:gdLst/>
            <a:ahLst/>
            <a:cxnLst/>
            <a:rect r="r" b="b" t="t" l="l"/>
            <a:pathLst>
              <a:path h="1435872" w="1435872">
                <a:moveTo>
                  <a:pt x="0" y="0"/>
                </a:moveTo>
                <a:lnTo>
                  <a:pt x="1435873" y="0"/>
                </a:lnTo>
                <a:lnTo>
                  <a:pt x="1435873" y="1435872"/>
                </a:lnTo>
                <a:lnTo>
                  <a:pt x="0" y="1435872"/>
                </a:lnTo>
                <a:lnTo>
                  <a:pt x="0" y="0"/>
                </a:lnTo>
                <a:close/>
              </a:path>
            </a:pathLst>
          </a:custGeom>
          <a:blipFill>
            <a:blip r:embed="rId3"/>
            <a:stretch>
              <a:fillRect l="0" t="0" r="0" b="0"/>
            </a:stretch>
          </a:blipFill>
        </p:spPr>
      </p:sp>
      <p:sp>
        <p:nvSpPr>
          <p:cNvPr name="Freeform 18" id="18"/>
          <p:cNvSpPr/>
          <p:nvPr/>
        </p:nvSpPr>
        <p:spPr>
          <a:xfrm flipH="false" flipV="false" rot="0">
            <a:off x="7877303" y="4128800"/>
            <a:ext cx="1364199" cy="1364199"/>
          </a:xfrm>
          <a:custGeom>
            <a:avLst/>
            <a:gdLst/>
            <a:ahLst/>
            <a:cxnLst/>
            <a:rect r="r" b="b" t="t" l="l"/>
            <a:pathLst>
              <a:path h="1364199" w="1364199">
                <a:moveTo>
                  <a:pt x="0" y="0"/>
                </a:moveTo>
                <a:lnTo>
                  <a:pt x="1364199" y="0"/>
                </a:lnTo>
                <a:lnTo>
                  <a:pt x="1364199" y="1364200"/>
                </a:lnTo>
                <a:lnTo>
                  <a:pt x="0" y="1364200"/>
                </a:lnTo>
                <a:lnTo>
                  <a:pt x="0" y="0"/>
                </a:lnTo>
                <a:close/>
              </a:path>
            </a:pathLst>
          </a:custGeom>
          <a:blipFill>
            <a:blip r:embed="rId4"/>
            <a:stretch>
              <a:fillRect l="0" t="0" r="0" b="0"/>
            </a:stretch>
          </a:blipFill>
        </p:spPr>
      </p:sp>
      <p:sp>
        <p:nvSpPr>
          <p:cNvPr name="Freeform 19" id="19"/>
          <p:cNvSpPr/>
          <p:nvPr/>
        </p:nvSpPr>
        <p:spPr>
          <a:xfrm flipH="false" flipV="false" rot="0">
            <a:off x="7946004" y="7362706"/>
            <a:ext cx="1226796" cy="1226796"/>
          </a:xfrm>
          <a:custGeom>
            <a:avLst/>
            <a:gdLst/>
            <a:ahLst/>
            <a:cxnLst/>
            <a:rect r="r" b="b" t="t" l="l"/>
            <a:pathLst>
              <a:path h="1226796" w="1226796">
                <a:moveTo>
                  <a:pt x="0" y="0"/>
                </a:moveTo>
                <a:lnTo>
                  <a:pt x="1226796" y="0"/>
                </a:lnTo>
                <a:lnTo>
                  <a:pt x="1226796" y="1226796"/>
                </a:lnTo>
                <a:lnTo>
                  <a:pt x="0" y="1226796"/>
                </a:lnTo>
                <a:lnTo>
                  <a:pt x="0" y="0"/>
                </a:lnTo>
                <a:close/>
              </a:path>
            </a:pathLst>
          </a:custGeom>
          <a:blipFill>
            <a:blip r:embed="rId5"/>
            <a:stretch>
              <a:fillRect l="0" t="0" r="0" b="0"/>
            </a:stretch>
          </a:blipFill>
        </p:spPr>
      </p:sp>
      <p:sp>
        <p:nvSpPr>
          <p:cNvPr name="Freeform 20" id="20"/>
          <p:cNvSpPr/>
          <p:nvPr/>
        </p:nvSpPr>
        <p:spPr>
          <a:xfrm flipH="false" flipV="false" rot="0">
            <a:off x="1028700" y="8781749"/>
            <a:ext cx="3302341" cy="1108168"/>
          </a:xfrm>
          <a:custGeom>
            <a:avLst/>
            <a:gdLst/>
            <a:ahLst/>
            <a:cxnLst/>
            <a:rect r="r" b="b" t="t" l="l"/>
            <a:pathLst>
              <a:path h="1108168" w="3302341">
                <a:moveTo>
                  <a:pt x="0" y="0"/>
                </a:moveTo>
                <a:lnTo>
                  <a:pt x="3302341" y="0"/>
                </a:lnTo>
                <a:lnTo>
                  <a:pt x="3302341" y="1108168"/>
                </a:lnTo>
                <a:lnTo>
                  <a:pt x="0" y="1108168"/>
                </a:lnTo>
                <a:lnTo>
                  <a:pt x="0" y="0"/>
                </a:lnTo>
                <a:close/>
              </a:path>
            </a:pathLst>
          </a:custGeom>
          <a:blipFill>
            <a:blip r:embed="rId6"/>
            <a:stretch>
              <a:fillRect l="0" t="0" r="0" b="0"/>
            </a:stretch>
          </a:blipFill>
        </p:spPr>
      </p:sp>
      <p:sp>
        <p:nvSpPr>
          <p:cNvPr name="TextBox 21" id="21"/>
          <p:cNvSpPr txBox="true"/>
          <p:nvPr/>
        </p:nvSpPr>
        <p:spPr>
          <a:xfrm rot="0">
            <a:off x="1028700" y="885825"/>
            <a:ext cx="5880657" cy="1619250"/>
          </a:xfrm>
          <a:prstGeom prst="rect">
            <a:avLst/>
          </a:prstGeom>
        </p:spPr>
        <p:txBody>
          <a:bodyPr anchor="t" rtlCol="false" tIns="0" lIns="0" bIns="0" rIns="0">
            <a:spAutoFit/>
          </a:bodyPr>
          <a:lstStyle/>
          <a:p>
            <a:pPr algn="l">
              <a:lnSpc>
                <a:spcPts val="12599"/>
              </a:lnSpc>
            </a:pPr>
            <a:r>
              <a:rPr lang="en-US" b="true" sz="9000">
                <a:solidFill>
                  <a:srgbClr val="93CAFF"/>
                </a:solidFill>
                <a:latin typeface="Poppins Medium"/>
                <a:ea typeface="Poppins Medium"/>
                <a:cs typeface="Poppins Medium"/>
                <a:sym typeface="Poppins Medium"/>
              </a:rPr>
              <a:t>OUR</a:t>
            </a:r>
          </a:p>
        </p:txBody>
      </p:sp>
      <p:sp>
        <p:nvSpPr>
          <p:cNvPr name="TextBox 22" id="22"/>
          <p:cNvSpPr txBox="true"/>
          <p:nvPr/>
        </p:nvSpPr>
        <p:spPr>
          <a:xfrm rot="0">
            <a:off x="684475" y="2144889"/>
            <a:ext cx="5880657" cy="1619250"/>
          </a:xfrm>
          <a:prstGeom prst="rect">
            <a:avLst/>
          </a:prstGeom>
        </p:spPr>
        <p:txBody>
          <a:bodyPr anchor="t" rtlCol="false" tIns="0" lIns="0" bIns="0" rIns="0">
            <a:spAutoFit/>
          </a:bodyPr>
          <a:lstStyle/>
          <a:p>
            <a:pPr algn="l">
              <a:lnSpc>
                <a:spcPts val="12599"/>
              </a:lnSpc>
            </a:pPr>
            <a:r>
              <a:rPr lang="en-US" sz="9000">
                <a:solidFill>
                  <a:srgbClr val="93CAFF"/>
                </a:solidFill>
                <a:latin typeface="Poppins"/>
                <a:ea typeface="Poppins"/>
                <a:cs typeface="Poppins"/>
                <a:sym typeface="Poppins"/>
              </a:rPr>
              <a:t> SERVICES</a:t>
            </a:r>
          </a:p>
        </p:txBody>
      </p:sp>
      <p:sp>
        <p:nvSpPr>
          <p:cNvPr name="TextBox 23" id="23"/>
          <p:cNvSpPr txBox="true"/>
          <p:nvPr/>
        </p:nvSpPr>
        <p:spPr>
          <a:xfrm rot="0">
            <a:off x="9478738" y="1069975"/>
            <a:ext cx="5929525" cy="1422400"/>
          </a:xfrm>
          <a:prstGeom prst="rect">
            <a:avLst/>
          </a:prstGeom>
        </p:spPr>
        <p:txBody>
          <a:bodyPr anchor="t" rtlCol="false" tIns="0" lIns="0" bIns="0" rIns="0">
            <a:spAutoFit/>
          </a:bodyPr>
          <a:lstStyle/>
          <a:p>
            <a:pPr algn="l">
              <a:lnSpc>
                <a:spcPts val="5599"/>
              </a:lnSpc>
            </a:pPr>
            <a:r>
              <a:rPr lang="en-US" sz="3999" b="true">
                <a:solidFill>
                  <a:srgbClr val="93CAFF"/>
                </a:solidFill>
                <a:latin typeface="Poppins Medium"/>
                <a:ea typeface="Poppins Medium"/>
                <a:cs typeface="Poppins Medium"/>
                <a:sym typeface="Poppins Medium"/>
              </a:rPr>
              <a:t>Business Outsourcing</a:t>
            </a:r>
          </a:p>
          <a:p>
            <a:pPr algn="l">
              <a:lnSpc>
                <a:spcPts val="5599"/>
              </a:lnSpc>
            </a:pPr>
          </a:p>
        </p:txBody>
      </p:sp>
      <p:sp>
        <p:nvSpPr>
          <p:cNvPr name="TextBox 24" id="24"/>
          <p:cNvSpPr txBox="true"/>
          <p:nvPr/>
        </p:nvSpPr>
        <p:spPr>
          <a:xfrm rot="0">
            <a:off x="9086850" y="4118750"/>
            <a:ext cx="5929525" cy="1422400"/>
          </a:xfrm>
          <a:prstGeom prst="rect">
            <a:avLst/>
          </a:prstGeom>
        </p:spPr>
        <p:txBody>
          <a:bodyPr anchor="t" rtlCol="false" tIns="0" lIns="0" bIns="0" rIns="0">
            <a:spAutoFit/>
          </a:bodyPr>
          <a:lstStyle/>
          <a:p>
            <a:pPr algn="l">
              <a:lnSpc>
                <a:spcPts val="5599"/>
              </a:lnSpc>
            </a:pPr>
            <a:r>
              <a:rPr lang="en-US" sz="3999" b="true">
                <a:solidFill>
                  <a:srgbClr val="93CAFF"/>
                </a:solidFill>
                <a:latin typeface="Poppins Medium"/>
                <a:ea typeface="Poppins Medium"/>
                <a:cs typeface="Poppins Medium"/>
                <a:sym typeface="Poppins Medium"/>
              </a:rPr>
              <a:t>   IT Solutions</a:t>
            </a:r>
          </a:p>
          <a:p>
            <a:pPr algn="l">
              <a:lnSpc>
                <a:spcPts val="5599"/>
              </a:lnSpc>
            </a:pPr>
          </a:p>
        </p:txBody>
      </p:sp>
      <p:sp>
        <p:nvSpPr>
          <p:cNvPr name="TextBox 25" id="25"/>
          <p:cNvSpPr txBox="true"/>
          <p:nvPr/>
        </p:nvSpPr>
        <p:spPr>
          <a:xfrm rot="0">
            <a:off x="9429316" y="7208583"/>
            <a:ext cx="6237918" cy="2127250"/>
          </a:xfrm>
          <a:prstGeom prst="rect">
            <a:avLst/>
          </a:prstGeom>
        </p:spPr>
        <p:txBody>
          <a:bodyPr anchor="t" rtlCol="false" tIns="0" lIns="0" bIns="0" rIns="0">
            <a:spAutoFit/>
          </a:bodyPr>
          <a:lstStyle/>
          <a:p>
            <a:pPr algn="l">
              <a:lnSpc>
                <a:spcPts val="5599"/>
              </a:lnSpc>
            </a:pPr>
            <a:r>
              <a:rPr lang="en-US" sz="3999" b="true">
                <a:solidFill>
                  <a:srgbClr val="93CAFF"/>
                </a:solidFill>
                <a:latin typeface="Poppins Medium"/>
                <a:ea typeface="Poppins Medium"/>
                <a:cs typeface="Poppins Medium"/>
                <a:sym typeface="Poppins Medium"/>
              </a:rPr>
              <a:t>Financial &amp; Compliance</a:t>
            </a:r>
          </a:p>
          <a:p>
            <a:pPr algn="l">
              <a:lnSpc>
                <a:spcPts val="5599"/>
              </a:lnSpc>
            </a:pPr>
          </a:p>
          <a:p>
            <a:pPr algn="l">
              <a:lnSpc>
                <a:spcPts val="5599"/>
              </a:lnSpc>
            </a:pPr>
          </a:p>
        </p:txBody>
      </p:sp>
      <p:sp>
        <p:nvSpPr>
          <p:cNvPr name="TextBox 26" id="26"/>
          <p:cNvSpPr txBox="true"/>
          <p:nvPr/>
        </p:nvSpPr>
        <p:spPr>
          <a:xfrm rot="0">
            <a:off x="9471731" y="2113773"/>
            <a:ext cx="5544645" cy="1526541"/>
          </a:xfrm>
          <a:prstGeom prst="rect">
            <a:avLst/>
          </a:prstGeom>
        </p:spPr>
        <p:txBody>
          <a:bodyPr anchor="t" rtlCol="false" tIns="0" lIns="0" bIns="0" rIns="0">
            <a:spAutoFit/>
          </a:bodyPr>
          <a:lstStyle/>
          <a:p>
            <a:pPr algn="l">
              <a:lnSpc>
                <a:spcPts val="4059"/>
              </a:lnSpc>
              <a:spcBef>
                <a:spcPct val="0"/>
              </a:spcBef>
            </a:pPr>
            <a:r>
              <a:rPr lang="en-US" sz="2899">
                <a:solidFill>
                  <a:srgbClr val="FFFFFF"/>
                </a:solidFill>
                <a:latin typeface="Open Sans"/>
                <a:ea typeface="Open Sans"/>
                <a:cs typeface="Open Sans"/>
                <a:sym typeface="Open Sans"/>
              </a:rPr>
              <a:t>End-to-end process support that frees you to focus on your core business goals.</a:t>
            </a:r>
          </a:p>
        </p:txBody>
      </p:sp>
      <p:sp>
        <p:nvSpPr>
          <p:cNvPr name="TextBox 27" id="27"/>
          <p:cNvSpPr txBox="true"/>
          <p:nvPr/>
        </p:nvSpPr>
        <p:spPr>
          <a:xfrm rot="0">
            <a:off x="9457755" y="5148615"/>
            <a:ext cx="6209480" cy="1526568"/>
          </a:xfrm>
          <a:prstGeom prst="rect">
            <a:avLst/>
          </a:prstGeom>
        </p:spPr>
        <p:txBody>
          <a:bodyPr anchor="t" rtlCol="false" tIns="0" lIns="0" bIns="0" rIns="0">
            <a:spAutoFit/>
          </a:bodyPr>
          <a:lstStyle/>
          <a:p>
            <a:pPr algn="l">
              <a:lnSpc>
                <a:spcPts val="4058"/>
              </a:lnSpc>
              <a:spcBef>
                <a:spcPct val="0"/>
              </a:spcBef>
            </a:pPr>
            <a:r>
              <a:rPr lang="en-US" sz="2898">
                <a:solidFill>
                  <a:srgbClr val="FFFFFF"/>
                </a:solidFill>
                <a:latin typeface="Open Sans"/>
                <a:ea typeface="Open Sans"/>
                <a:cs typeface="Open Sans"/>
                <a:sym typeface="Open Sans"/>
              </a:rPr>
              <a:t>Robust software, secure networks, and cloud management to strengthen your digital foundation.</a:t>
            </a:r>
          </a:p>
        </p:txBody>
      </p:sp>
      <p:sp>
        <p:nvSpPr>
          <p:cNvPr name="TextBox 28" id="28"/>
          <p:cNvSpPr txBox="true"/>
          <p:nvPr/>
        </p:nvSpPr>
        <p:spPr>
          <a:xfrm rot="0">
            <a:off x="9457755" y="8120767"/>
            <a:ext cx="6393113" cy="1526540"/>
          </a:xfrm>
          <a:prstGeom prst="rect">
            <a:avLst/>
          </a:prstGeom>
        </p:spPr>
        <p:txBody>
          <a:bodyPr anchor="t" rtlCol="false" tIns="0" lIns="0" bIns="0" rIns="0">
            <a:spAutoFit/>
          </a:bodyPr>
          <a:lstStyle/>
          <a:p>
            <a:pPr algn="l">
              <a:lnSpc>
                <a:spcPts val="4060"/>
              </a:lnSpc>
              <a:spcBef>
                <a:spcPct val="0"/>
              </a:spcBef>
            </a:pPr>
            <a:r>
              <a:rPr lang="en-US" sz="2900">
                <a:solidFill>
                  <a:srgbClr val="FFFFFF"/>
                </a:solidFill>
                <a:latin typeface="Open Sans"/>
                <a:ea typeface="Open Sans"/>
                <a:cs typeface="Open Sans"/>
                <a:sym typeface="Open Sans"/>
              </a:rPr>
              <a:t>Strategic financial planning, analysis, and regulatory guidance to support sustainable growth.</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63340"/>
        </a:solidFill>
      </p:bgPr>
    </p:bg>
    <p:spTree>
      <p:nvGrpSpPr>
        <p:cNvPr id="1" name=""/>
        <p:cNvGrpSpPr/>
        <p:nvPr/>
      </p:nvGrpSpPr>
      <p:grpSpPr>
        <a:xfrm>
          <a:off x="0" y="0"/>
          <a:ext cx="0" cy="0"/>
          <a:chOff x="0" y="0"/>
          <a:chExt cx="0" cy="0"/>
        </a:xfrm>
      </p:grpSpPr>
      <p:sp>
        <p:nvSpPr>
          <p:cNvPr name="TextBox 2" id="2"/>
          <p:cNvSpPr txBox="true"/>
          <p:nvPr/>
        </p:nvSpPr>
        <p:spPr>
          <a:xfrm rot="0">
            <a:off x="1138806" y="2144492"/>
            <a:ext cx="7399484" cy="1454144"/>
          </a:xfrm>
          <a:prstGeom prst="rect">
            <a:avLst/>
          </a:prstGeom>
        </p:spPr>
        <p:txBody>
          <a:bodyPr anchor="t" rtlCol="false" tIns="0" lIns="0" bIns="0" rIns="0">
            <a:spAutoFit/>
          </a:bodyPr>
          <a:lstStyle/>
          <a:p>
            <a:pPr algn="l">
              <a:lnSpc>
                <a:spcPts val="11200"/>
              </a:lnSpc>
            </a:pPr>
            <a:r>
              <a:rPr lang="en-US" b="true" sz="8000">
                <a:solidFill>
                  <a:srgbClr val="FFFFFF"/>
                </a:solidFill>
                <a:latin typeface="Poppins Medium"/>
                <a:ea typeface="Poppins Medium"/>
                <a:cs typeface="Poppins Medium"/>
                <a:sym typeface="Poppins Medium"/>
              </a:rPr>
              <a:t>YOU</a:t>
            </a:r>
          </a:p>
        </p:txBody>
      </p:sp>
      <p:sp>
        <p:nvSpPr>
          <p:cNvPr name="AutoShape 3" id="3"/>
          <p:cNvSpPr/>
          <p:nvPr/>
        </p:nvSpPr>
        <p:spPr>
          <a:xfrm rot="0">
            <a:off x="-179911" y="4240324"/>
            <a:ext cx="6492240" cy="0"/>
          </a:xfrm>
          <a:prstGeom prst="line">
            <a:avLst/>
          </a:prstGeom>
          <a:ln cap="flat" w="28575">
            <a:solidFill>
              <a:srgbClr val="607F96"/>
            </a:solidFill>
            <a:prstDash val="solid"/>
            <a:headEnd type="none" len="sm" w="sm"/>
            <a:tailEnd type="none" len="sm" w="sm"/>
          </a:ln>
        </p:spPr>
      </p:sp>
      <p:sp>
        <p:nvSpPr>
          <p:cNvPr name="AutoShape 4" id="4"/>
          <p:cNvSpPr/>
          <p:nvPr/>
        </p:nvSpPr>
        <p:spPr>
          <a:xfrm rot="0">
            <a:off x="8228684" y="2386012"/>
            <a:ext cx="10074712" cy="0"/>
          </a:xfrm>
          <a:prstGeom prst="line">
            <a:avLst/>
          </a:prstGeom>
          <a:ln cap="flat" w="28575">
            <a:solidFill>
              <a:srgbClr val="607F96"/>
            </a:solidFill>
            <a:prstDash val="solid"/>
            <a:headEnd type="none" len="sm" w="sm"/>
            <a:tailEnd type="none" len="sm" w="sm"/>
          </a:ln>
        </p:spPr>
      </p:sp>
      <p:sp>
        <p:nvSpPr>
          <p:cNvPr name="AutoShape 5" id="5"/>
          <p:cNvSpPr/>
          <p:nvPr/>
        </p:nvSpPr>
        <p:spPr>
          <a:xfrm rot="0">
            <a:off x="10020456" y="1714500"/>
            <a:ext cx="8282940" cy="0"/>
          </a:xfrm>
          <a:prstGeom prst="line">
            <a:avLst/>
          </a:prstGeom>
          <a:ln cap="flat" w="28575">
            <a:solidFill>
              <a:srgbClr val="607F96"/>
            </a:solidFill>
            <a:prstDash val="solid"/>
            <a:headEnd type="none" len="sm" w="sm"/>
            <a:tailEnd type="none" len="sm" w="sm"/>
          </a:ln>
        </p:spPr>
      </p:sp>
      <p:sp>
        <p:nvSpPr>
          <p:cNvPr name="AutoShape 6" id="6"/>
          <p:cNvSpPr/>
          <p:nvPr/>
        </p:nvSpPr>
        <p:spPr>
          <a:xfrm rot="0">
            <a:off x="8691291" y="7540740"/>
            <a:ext cx="6492240" cy="0"/>
          </a:xfrm>
          <a:prstGeom prst="line">
            <a:avLst/>
          </a:prstGeom>
          <a:ln cap="flat" w="28575">
            <a:solidFill>
              <a:srgbClr val="607F96"/>
            </a:solidFill>
            <a:prstDash val="solid"/>
            <a:headEnd type="none" len="sm" w="sm"/>
            <a:tailEnd type="none" len="sm" w="sm"/>
          </a:ln>
        </p:spPr>
      </p:sp>
      <p:sp>
        <p:nvSpPr>
          <p:cNvPr name="AutoShape 7" id="7"/>
          <p:cNvSpPr/>
          <p:nvPr/>
        </p:nvSpPr>
        <p:spPr>
          <a:xfrm rot="0">
            <a:off x="10795913" y="8630531"/>
            <a:ext cx="3944061" cy="0"/>
          </a:xfrm>
          <a:prstGeom prst="line">
            <a:avLst/>
          </a:prstGeom>
          <a:ln cap="flat" w="28575">
            <a:solidFill>
              <a:srgbClr val="607F96"/>
            </a:solidFill>
            <a:prstDash val="solid"/>
            <a:headEnd type="none" len="sm" w="sm"/>
            <a:tailEnd type="none" len="sm" w="sm"/>
          </a:ln>
        </p:spPr>
      </p:sp>
      <p:sp>
        <p:nvSpPr>
          <p:cNvPr name="AutoShape 8" id="8"/>
          <p:cNvSpPr/>
          <p:nvPr/>
        </p:nvSpPr>
        <p:spPr>
          <a:xfrm rot="-2630463">
            <a:off x="5928903" y="3315159"/>
            <a:ext cx="2682836" cy="0"/>
          </a:xfrm>
          <a:prstGeom prst="line">
            <a:avLst/>
          </a:prstGeom>
          <a:ln cap="flat" w="28575">
            <a:solidFill>
              <a:srgbClr val="607F96"/>
            </a:solidFill>
            <a:prstDash val="solid"/>
            <a:headEnd type="none" len="sm" w="sm"/>
            <a:tailEnd type="none" len="sm" w="sm"/>
          </a:ln>
        </p:spPr>
      </p:sp>
      <p:sp>
        <p:nvSpPr>
          <p:cNvPr name="AutoShape 9" id="9"/>
          <p:cNvSpPr/>
          <p:nvPr/>
        </p:nvSpPr>
        <p:spPr>
          <a:xfrm rot="2148044">
            <a:off x="4940354" y="6328439"/>
            <a:ext cx="4154071" cy="0"/>
          </a:xfrm>
          <a:prstGeom prst="line">
            <a:avLst/>
          </a:prstGeom>
          <a:ln cap="flat" w="28575">
            <a:solidFill>
              <a:srgbClr val="607F96"/>
            </a:solidFill>
            <a:prstDash val="solid"/>
            <a:headEnd type="none" len="sm" w="sm"/>
            <a:tailEnd type="none" len="sm" w="sm"/>
          </a:ln>
        </p:spPr>
      </p:sp>
      <p:sp>
        <p:nvSpPr>
          <p:cNvPr name="AutoShape 10" id="10"/>
          <p:cNvSpPr/>
          <p:nvPr/>
        </p:nvSpPr>
        <p:spPr>
          <a:xfrm rot="2526930">
            <a:off x="14642183" y="8936023"/>
            <a:ext cx="4192954" cy="0"/>
          </a:xfrm>
          <a:prstGeom prst="line">
            <a:avLst/>
          </a:prstGeom>
          <a:ln cap="flat" w="28575">
            <a:solidFill>
              <a:srgbClr val="607F96"/>
            </a:solidFill>
            <a:prstDash val="solid"/>
            <a:headEnd type="none" len="sm" w="sm"/>
            <a:tailEnd type="none" len="sm" w="sm"/>
          </a:ln>
        </p:spPr>
      </p:sp>
      <p:sp>
        <p:nvSpPr>
          <p:cNvPr name="AutoShape 11" id="11"/>
          <p:cNvSpPr/>
          <p:nvPr/>
        </p:nvSpPr>
        <p:spPr>
          <a:xfrm rot="2600389">
            <a:off x="14354020" y="9574148"/>
            <a:ext cx="2761124" cy="0"/>
          </a:xfrm>
          <a:prstGeom prst="line">
            <a:avLst/>
          </a:prstGeom>
          <a:ln cap="flat" w="28575">
            <a:solidFill>
              <a:srgbClr val="607F96"/>
            </a:solidFill>
            <a:prstDash val="solid"/>
            <a:headEnd type="none" len="sm" w="sm"/>
            <a:tailEnd type="none" len="sm" w="sm"/>
          </a:ln>
        </p:spPr>
      </p:sp>
      <p:sp>
        <p:nvSpPr>
          <p:cNvPr name="AutoShape 12" id="12"/>
          <p:cNvSpPr/>
          <p:nvPr/>
        </p:nvSpPr>
        <p:spPr>
          <a:xfrm rot="7844489">
            <a:off x="8770785" y="9558625"/>
            <a:ext cx="2460721" cy="0"/>
          </a:xfrm>
          <a:prstGeom prst="line">
            <a:avLst/>
          </a:prstGeom>
          <a:ln cap="flat" w="28575">
            <a:solidFill>
              <a:srgbClr val="607F96"/>
            </a:solidFill>
            <a:prstDash val="solid"/>
            <a:headEnd type="none" len="sm" w="sm"/>
            <a:tailEnd type="none" len="sm" w="sm"/>
          </a:ln>
        </p:spPr>
      </p:sp>
      <p:sp>
        <p:nvSpPr>
          <p:cNvPr name="AutoShape 13" id="13"/>
          <p:cNvSpPr/>
          <p:nvPr/>
        </p:nvSpPr>
        <p:spPr>
          <a:xfrm rot="2544130">
            <a:off x="7737133" y="826671"/>
            <a:ext cx="2637935" cy="0"/>
          </a:xfrm>
          <a:prstGeom prst="line">
            <a:avLst/>
          </a:prstGeom>
          <a:ln cap="flat" w="28575">
            <a:solidFill>
              <a:srgbClr val="607F96"/>
            </a:solidFill>
            <a:prstDash val="solid"/>
            <a:headEnd type="none" len="sm" w="sm"/>
            <a:tailEnd type="none" len="sm" w="sm"/>
          </a:ln>
        </p:spPr>
      </p:sp>
      <p:sp>
        <p:nvSpPr>
          <p:cNvPr name="AutoShape 14" id="14"/>
          <p:cNvSpPr/>
          <p:nvPr/>
        </p:nvSpPr>
        <p:spPr>
          <a:xfrm rot="0">
            <a:off x="-208486" y="5114925"/>
            <a:ext cx="5554037" cy="0"/>
          </a:xfrm>
          <a:prstGeom prst="line">
            <a:avLst/>
          </a:prstGeom>
          <a:ln cap="flat" w="28575">
            <a:solidFill>
              <a:srgbClr val="607F96"/>
            </a:solidFill>
            <a:prstDash val="solid"/>
            <a:headEnd type="none" len="sm" w="sm"/>
            <a:tailEnd type="none" len="sm" w="sm"/>
          </a:ln>
        </p:spPr>
      </p:sp>
      <p:grpSp>
        <p:nvGrpSpPr>
          <p:cNvPr name="Group 15" id="15"/>
          <p:cNvGrpSpPr/>
          <p:nvPr/>
        </p:nvGrpSpPr>
        <p:grpSpPr>
          <a:xfrm rot="0">
            <a:off x="8701983" y="2566350"/>
            <a:ext cx="9586017" cy="4729012"/>
            <a:chOff x="0" y="0"/>
            <a:chExt cx="12781356" cy="6305349"/>
          </a:xfrm>
        </p:grpSpPr>
        <p:pic>
          <p:nvPicPr>
            <p:cNvPr name="Picture 16" id="16"/>
            <p:cNvPicPr>
              <a:picLocks noChangeAspect="true"/>
            </p:cNvPicPr>
            <p:nvPr/>
          </p:nvPicPr>
          <p:blipFill>
            <a:blip r:embed="rId2"/>
            <a:srcRect l="0" t="4386" r="0" b="21498"/>
            <a:stretch>
              <a:fillRect/>
            </a:stretch>
          </p:blipFill>
          <p:spPr>
            <a:xfrm flipH="true" flipV="false">
              <a:off x="0" y="0"/>
              <a:ext cx="12781356" cy="6305349"/>
            </a:xfrm>
            <a:prstGeom prst="rect">
              <a:avLst/>
            </a:prstGeom>
          </p:spPr>
        </p:pic>
      </p:grpSp>
      <p:sp>
        <p:nvSpPr>
          <p:cNvPr name="Freeform 17" id="17"/>
          <p:cNvSpPr/>
          <p:nvPr/>
        </p:nvSpPr>
        <p:spPr>
          <a:xfrm flipH="false" flipV="false" rot="0">
            <a:off x="13925610" y="415832"/>
            <a:ext cx="3302341" cy="1108168"/>
          </a:xfrm>
          <a:custGeom>
            <a:avLst/>
            <a:gdLst/>
            <a:ahLst/>
            <a:cxnLst/>
            <a:rect r="r" b="b" t="t" l="l"/>
            <a:pathLst>
              <a:path h="1108168" w="3302341">
                <a:moveTo>
                  <a:pt x="0" y="0"/>
                </a:moveTo>
                <a:lnTo>
                  <a:pt x="3302341" y="0"/>
                </a:lnTo>
                <a:lnTo>
                  <a:pt x="3302341" y="1108168"/>
                </a:lnTo>
                <a:lnTo>
                  <a:pt x="0" y="1108168"/>
                </a:lnTo>
                <a:lnTo>
                  <a:pt x="0" y="0"/>
                </a:lnTo>
                <a:close/>
              </a:path>
            </a:pathLst>
          </a:custGeom>
          <a:blipFill>
            <a:blip r:embed="rId3"/>
            <a:stretch>
              <a:fillRect l="0" t="0" r="0" b="0"/>
            </a:stretch>
          </a:blipFill>
        </p:spPr>
      </p:sp>
      <p:sp>
        <p:nvSpPr>
          <p:cNvPr name="TextBox 18" id="18"/>
          <p:cNvSpPr txBox="true"/>
          <p:nvPr/>
        </p:nvSpPr>
        <p:spPr>
          <a:xfrm rot="0">
            <a:off x="1028700" y="781050"/>
            <a:ext cx="7053435" cy="1619250"/>
          </a:xfrm>
          <a:prstGeom prst="rect">
            <a:avLst/>
          </a:prstGeom>
        </p:spPr>
        <p:txBody>
          <a:bodyPr anchor="t" rtlCol="false" tIns="0" lIns="0" bIns="0" rIns="0">
            <a:spAutoFit/>
          </a:bodyPr>
          <a:lstStyle/>
          <a:p>
            <a:pPr algn="l">
              <a:lnSpc>
                <a:spcPts val="12599"/>
              </a:lnSpc>
            </a:pPr>
            <a:r>
              <a:rPr lang="en-US" b="true" sz="9000">
                <a:solidFill>
                  <a:srgbClr val="93CAFF"/>
                </a:solidFill>
                <a:latin typeface="Poppins Medium"/>
                <a:ea typeface="Poppins Medium"/>
                <a:cs typeface="Poppins Medium"/>
                <a:sym typeface="Poppins Medium"/>
              </a:rPr>
              <a:t>THANK</a:t>
            </a:r>
          </a:p>
        </p:txBody>
      </p:sp>
      <p:sp>
        <p:nvSpPr>
          <p:cNvPr name="TextBox 19" id="19"/>
          <p:cNvSpPr txBox="true"/>
          <p:nvPr/>
        </p:nvSpPr>
        <p:spPr>
          <a:xfrm rot="0">
            <a:off x="1028700" y="4402249"/>
            <a:ext cx="4594077" cy="635000"/>
          </a:xfrm>
          <a:prstGeom prst="rect">
            <a:avLst/>
          </a:prstGeom>
        </p:spPr>
        <p:txBody>
          <a:bodyPr anchor="t" rtlCol="false" tIns="0" lIns="0" bIns="0" rIns="0">
            <a:spAutoFit/>
          </a:bodyPr>
          <a:lstStyle/>
          <a:p>
            <a:pPr algn="l">
              <a:lnSpc>
                <a:spcPts val="4900"/>
              </a:lnSpc>
            </a:pPr>
            <a:r>
              <a:rPr lang="en-US" sz="3500" b="true">
                <a:solidFill>
                  <a:srgbClr val="93CAFF"/>
                </a:solidFill>
                <a:latin typeface="Poppins Medium"/>
                <a:ea typeface="Poppins Medium"/>
                <a:cs typeface="Poppins Medium"/>
                <a:sym typeface="Poppins Medium"/>
              </a:rPr>
              <a:t>Contact Us</a:t>
            </a:r>
          </a:p>
        </p:txBody>
      </p:sp>
      <p:sp>
        <p:nvSpPr>
          <p:cNvPr name="TextBox 20" id="20"/>
          <p:cNvSpPr txBox="true"/>
          <p:nvPr/>
        </p:nvSpPr>
        <p:spPr>
          <a:xfrm rot="0">
            <a:off x="8538291" y="7828460"/>
            <a:ext cx="6847989" cy="495301"/>
          </a:xfrm>
          <a:prstGeom prst="rect">
            <a:avLst/>
          </a:prstGeom>
        </p:spPr>
        <p:txBody>
          <a:bodyPr anchor="t" rtlCol="false" tIns="0" lIns="0" bIns="0" rIns="0">
            <a:spAutoFit/>
          </a:bodyPr>
          <a:lstStyle/>
          <a:p>
            <a:pPr algn="r">
              <a:lnSpc>
                <a:spcPts val="4199"/>
              </a:lnSpc>
            </a:pPr>
            <a:r>
              <a:rPr lang="en-US" sz="2999">
                <a:solidFill>
                  <a:srgbClr val="FFFFFF"/>
                </a:solidFill>
                <a:latin typeface="Open Sans"/>
                <a:ea typeface="Open Sans"/>
                <a:cs typeface="Open Sans"/>
                <a:sym typeface="Open Sans"/>
              </a:rPr>
              <a:t>We look forward to working with you</a:t>
            </a:r>
          </a:p>
        </p:txBody>
      </p:sp>
      <p:sp>
        <p:nvSpPr>
          <p:cNvPr name="TextBox 21" id="21"/>
          <p:cNvSpPr txBox="true"/>
          <p:nvPr/>
        </p:nvSpPr>
        <p:spPr>
          <a:xfrm rot="0">
            <a:off x="1028700" y="5189649"/>
            <a:ext cx="3952839" cy="4173326"/>
          </a:xfrm>
          <a:prstGeom prst="rect">
            <a:avLst/>
          </a:prstGeom>
        </p:spPr>
        <p:txBody>
          <a:bodyPr anchor="t" rtlCol="false" tIns="0" lIns="0" bIns="0" rIns="0">
            <a:spAutoFit/>
          </a:bodyPr>
          <a:lstStyle/>
          <a:p>
            <a:pPr algn="l">
              <a:lnSpc>
                <a:spcPts val="3074"/>
              </a:lnSpc>
              <a:spcBef>
                <a:spcPct val="0"/>
              </a:spcBef>
            </a:pPr>
            <a:r>
              <a:rPr lang="en-US" b="true" sz="2195">
                <a:solidFill>
                  <a:srgbClr val="FFFFFF"/>
                </a:solidFill>
                <a:latin typeface="Open Sans Bold"/>
                <a:ea typeface="Open Sans Bold"/>
                <a:cs typeface="Open Sans Bold"/>
                <a:sym typeface="Open Sans Bold"/>
              </a:rPr>
              <a:t>Head Office :</a:t>
            </a:r>
          </a:p>
          <a:p>
            <a:pPr algn="l">
              <a:lnSpc>
                <a:spcPts val="3074"/>
              </a:lnSpc>
              <a:spcBef>
                <a:spcPct val="0"/>
              </a:spcBef>
            </a:pPr>
            <a:r>
              <a:rPr lang="en-US" sz="2195">
                <a:solidFill>
                  <a:srgbClr val="FFFFFF"/>
                </a:solidFill>
                <a:latin typeface="Open Sans"/>
                <a:ea typeface="Open Sans"/>
                <a:cs typeface="Open Sans"/>
                <a:sym typeface="Open Sans"/>
              </a:rPr>
              <a:t>515 Fairmount Ave, Towson, MD 21286, United States</a:t>
            </a:r>
          </a:p>
          <a:p>
            <a:pPr algn="l">
              <a:lnSpc>
                <a:spcPts val="3074"/>
              </a:lnSpc>
              <a:spcBef>
                <a:spcPct val="0"/>
              </a:spcBef>
            </a:pPr>
            <a:r>
              <a:rPr lang="en-US" sz="2195">
                <a:solidFill>
                  <a:srgbClr val="FFFFFF"/>
                </a:solidFill>
                <a:latin typeface="Open Sans"/>
                <a:ea typeface="Open Sans"/>
                <a:cs typeface="Open Sans"/>
                <a:sym typeface="Open Sans"/>
              </a:rPr>
              <a:t>+91-82527-84307</a:t>
            </a:r>
          </a:p>
          <a:p>
            <a:pPr algn="l">
              <a:lnSpc>
                <a:spcPts val="3074"/>
              </a:lnSpc>
              <a:spcBef>
                <a:spcPct val="0"/>
              </a:spcBef>
            </a:pPr>
            <a:r>
              <a:rPr lang="en-US" sz="2195" i="true">
                <a:solidFill>
                  <a:srgbClr val="FFFFFF"/>
                </a:solidFill>
                <a:latin typeface="Open Sans Italics"/>
                <a:ea typeface="Open Sans Italics"/>
                <a:cs typeface="Open Sans Italics"/>
                <a:sym typeface="Open Sans Italics"/>
              </a:rPr>
              <a:t>info@theskytechllc.com</a:t>
            </a:r>
          </a:p>
          <a:p>
            <a:pPr algn="l">
              <a:lnSpc>
                <a:spcPts val="3074"/>
              </a:lnSpc>
              <a:spcBef>
                <a:spcPct val="0"/>
              </a:spcBef>
            </a:pPr>
          </a:p>
          <a:p>
            <a:pPr algn="l">
              <a:lnSpc>
                <a:spcPts val="3074"/>
              </a:lnSpc>
              <a:spcBef>
                <a:spcPct val="0"/>
              </a:spcBef>
            </a:pPr>
            <a:r>
              <a:rPr lang="en-US" b="true" sz="2195">
                <a:solidFill>
                  <a:srgbClr val="FFFFFF"/>
                </a:solidFill>
                <a:latin typeface="Open Sans Bold"/>
                <a:ea typeface="Open Sans Bold"/>
                <a:cs typeface="Open Sans Bold"/>
                <a:sym typeface="Open Sans Bold"/>
              </a:rPr>
              <a:t>India Office :</a:t>
            </a:r>
          </a:p>
          <a:p>
            <a:pPr algn="l">
              <a:lnSpc>
                <a:spcPts val="3074"/>
              </a:lnSpc>
              <a:spcBef>
                <a:spcPct val="0"/>
              </a:spcBef>
            </a:pPr>
            <a:r>
              <a:rPr lang="en-US" sz="2195">
                <a:solidFill>
                  <a:srgbClr val="FFFFFF"/>
                </a:solidFill>
                <a:latin typeface="Open Sans"/>
                <a:ea typeface="Open Sans"/>
                <a:cs typeface="Open Sans"/>
                <a:sym typeface="Open Sans"/>
              </a:rPr>
              <a:t>K.R Main Road, Bengaluru, Karnataka, India – 560070</a:t>
            </a:r>
          </a:p>
          <a:p>
            <a:pPr algn="l">
              <a:lnSpc>
                <a:spcPts val="3074"/>
              </a:lnSpc>
              <a:spcBef>
                <a:spcPct val="0"/>
              </a:spcBef>
            </a:pPr>
            <a:r>
              <a:rPr lang="en-US" sz="2195">
                <a:solidFill>
                  <a:srgbClr val="FFFFFF"/>
                </a:solidFill>
                <a:latin typeface="Open Sans"/>
                <a:ea typeface="Open Sans"/>
                <a:cs typeface="Open Sans"/>
                <a:sym typeface="Open Sans"/>
              </a:rPr>
              <a:t>+91-82527-84307</a:t>
            </a:r>
          </a:p>
          <a:p>
            <a:pPr algn="l">
              <a:lnSpc>
                <a:spcPts val="3074"/>
              </a:lnSpc>
              <a:spcBef>
                <a:spcPct val="0"/>
              </a:spcBef>
            </a:pPr>
            <a:r>
              <a:rPr lang="en-US" sz="2195" i="true">
                <a:solidFill>
                  <a:srgbClr val="FFFFFF"/>
                </a:solidFill>
                <a:latin typeface="Open Sans Italics"/>
                <a:ea typeface="Open Sans Italics"/>
                <a:cs typeface="Open Sans Italics"/>
                <a:sym typeface="Open Sans Italics"/>
              </a:rPr>
              <a:t>hr@theskytechllc.com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DAG0ET1_0d8</dc:identifier>
  <dcterms:modified xsi:type="dcterms:W3CDTF">2011-08-01T06:04:30Z</dcterms:modified>
  <cp:revision>1</cp:revision>
  <dc:title>Elegant Company Profile Presentation</dc:title>
</cp:coreProperties>
</file>